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8"/>
  </p:notesMasterIdLst>
  <p:sldIdLst>
    <p:sldId id="260" r:id="rId2"/>
    <p:sldId id="259" r:id="rId3"/>
    <p:sldId id="261" r:id="rId4"/>
    <p:sldId id="262" r:id="rId5"/>
    <p:sldId id="263" r:id="rId6"/>
    <p:sldId id="264" r:id="rId7"/>
  </p:sldIdLst>
  <p:sldSz cx="7562850" cy="10688638"/>
  <p:notesSz cx="6858000" cy="9144000"/>
  <p:defaultTextStyle>
    <a:defPPr>
      <a:defRPr lang="en-US"/>
    </a:defPPr>
    <a:lvl1pPr marL="0" algn="l" defTabSz="1177473" rtl="0" eaLnBrk="1" latinLnBrk="0" hangingPunct="1">
      <a:defRPr sz="2318" kern="1200">
        <a:solidFill>
          <a:schemeClr val="tx1"/>
        </a:solidFill>
        <a:latin typeface="+mn-lt"/>
        <a:ea typeface="+mn-ea"/>
        <a:cs typeface="+mn-cs"/>
      </a:defRPr>
    </a:lvl1pPr>
    <a:lvl2pPr marL="588736" algn="l" defTabSz="1177473" rtl="0" eaLnBrk="1" latinLnBrk="0" hangingPunct="1">
      <a:defRPr sz="2318" kern="1200">
        <a:solidFill>
          <a:schemeClr val="tx1"/>
        </a:solidFill>
        <a:latin typeface="+mn-lt"/>
        <a:ea typeface="+mn-ea"/>
        <a:cs typeface="+mn-cs"/>
      </a:defRPr>
    </a:lvl2pPr>
    <a:lvl3pPr marL="1177473" algn="l" defTabSz="1177473" rtl="0" eaLnBrk="1" latinLnBrk="0" hangingPunct="1">
      <a:defRPr sz="2318" kern="1200">
        <a:solidFill>
          <a:schemeClr val="tx1"/>
        </a:solidFill>
        <a:latin typeface="+mn-lt"/>
        <a:ea typeface="+mn-ea"/>
        <a:cs typeface="+mn-cs"/>
      </a:defRPr>
    </a:lvl3pPr>
    <a:lvl4pPr marL="1766209" algn="l" defTabSz="1177473" rtl="0" eaLnBrk="1" latinLnBrk="0" hangingPunct="1">
      <a:defRPr sz="2318" kern="1200">
        <a:solidFill>
          <a:schemeClr val="tx1"/>
        </a:solidFill>
        <a:latin typeface="+mn-lt"/>
        <a:ea typeface="+mn-ea"/>
        <a:cs typeface="+mn-cs"/>
      </a:defRPr>
    </a:lvl4pPr>
    <a:lvl5pPr marL="2354946" algn="l" defTabSz="1177473" rtl="0" eaLnBrk="1" latinLnBrk="0" hangingPunct="1">
      <a:defRPr sz="2318" kern="1200">
        <a:solidFill>
          <a:schemeClr val="tx1"/>
        </a:solidFill>
        <a:latin typeface="+mn-lt"/>
        <a:ea typeface="+mn-ea"/>
        <a:cs typeface="+mn-cs"/>
      </a:defRPr>
    </a:lvl5pPr>
    <a:lvl6pPr marL="2943682" algn="l" defTabSz="1177473" rtl="0" eaLnBrk="1" latinLnBrk="0" hangingPunct="1">
      <a:defRPr sz="2318" kern="1200">
        <a:solidFill>
          <a:schemeClr val="tx1"/>
        </a:solidFill>
        <a:latin typeface="+mn-lt"/>
        <a:ea typeface="+mn-ea"/>
        <a:cs typeface="+mn-cs"/>
      </a:defRPr>
    </a:lvl6pPr>
    <a:lvl7pPr marL="3532419" algn="l" defTabSz="1177473" rtl="0" eaLnBrk="1" latinLnBrk="0" hangingPunct="1">
      <a:defRPr sz="2318" kern="1200">
        <a:solidFill>
          <a:schemeClr val="tx1"/>
        </a:solidFill>
        <a:latin typeface="+mn-lt"/>
        <a:ea typeface="+mn-ea"/>
        <a:cs typeface="+mn-cs"/>
      </a:defRPr>
    </a:lvl7pPr>
    <a:lvl8pPr marL="4121155" algn="l" defTabSz="1177473" rtl="0" eaLnBrk="1" latinLnBrk="0" hangingPunct="1">
      <a:defRPr sz="2318" kern="1200">
        <a:solidFill>
          <a:schemeClr val="tx1"/>
        </a:solidFill>
        <a:latin typeface="+mn-lt"/>
        <a:ea typeface="+mn-ea"/>
        <a:cs typeface="+mn-cs"/>
      </a:defRPr>
    </a:lvl8pPr>
    <a:lvl9pPr marL="4709892" algn="l" defTabSz="1177473" rtl="0" eaLnBrk="1" latinLnBrk="0" hangingPunct="1">
      <a:defRPr sz="231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47"/>
    <p:restoredTop sz="94745"/>
  </p:normalViewPr>
  <p:slideViewPr>
    <p:cSldViewPr snapToGrid="0" snapToObjects="1">
      <p:cViewPr>
        <p:scale>
          <a:sx n="120" d="100"/>
          <a:sy n="120" d="100"/>
        </p:scale>
        <p:origin x="1264" y="-36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s>
</file>

<file path=ppt/media/image10.png>
</file>

<file path=ppt/media/image13.png>
</file>

<file path=ppt/media/image14.png>
</file>

<file path=ppt/media/image1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EC49D2-9F92-AC48-A3A7-407ADBEC9EB1}" type="datetimeFigureOut">
              <a:rPr lang="en-US" smtClean="0"/>
              <a:t>3/14/19</a:t>
            </a:fld>
            <a:endParaRPr lang="en-US"/>
          </a:p>
        </p:txBody>
      </p:sp>
      <p:sp>
        <p:nvSpPr>
          <p:cNvPr id="4" name="Slide Image Placeholder 3"/>
          <p:cNvSpPr>
            <a:spLocks noGrp="1" noRot="1" noChangeAspect="1"/>
          </p:cNvSpPr>
          <p:nvPr>
            <p:ph type="sldImg" idx="2"/>
          </p:nvPr>
        </p:nvSpPr>
        <p:spPr>
          <a:xfrm>
            <a:off x="2336800" y="1143000"/>
            <a:ext cx="2184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4C39CA-2334-4C41-BF32-CF31612D45B9}" type="slidenum">
              <a:rPr lang="en-US" smtClean="0"/>
              <a:t>‹#›</a:t>
            </a:fld>
            <a:endParaRPr lang="en-US"/>
          </a:p>
        </p:txBody>
      </p:sp>
    </p:spTree>
    <p:extLst>
      <p:ext uri="{BB962C8B-B14F-4D97-AF65-F5344CB8AC3E}">
        <p14:creationId xmlns:p14="http://schemas.microsoft.com/office/powerpoint/2010/main" val="1535363042"/>
      </p:ext>
    </p:extLst>
  </p:cSld>
  <p:clrMap bg1="lt1" tx1="dk1" bg2="lt2" tx2="dk2" accent1="accent1" accent2="accent2" accent3="accent3" accent4="accent4" accent5="accent5" accent6="accent6" hlink="hlink" folHlink="folHlink"/>
  <p:notesStyle>
    <a:lvl1pPr marL="0" algn="l" defTabSz="1177473" rtl="0" eaLnBrk="1" latinLnBrk="0" hangingPunct="1">
      <a:defRPr sz="1545" kern="1200">
        <a:solidFill>
          <a:schemeClr val="tx1"/>
        </a:solidFill>
        <a:latin typeface="+mn-lt"/>
        <a:ea typeface="+mn-ea"/>
        <a:cs typeface="+mn-cs"/>
      </a:defRPr>
    </a:lvl1pPr>
    <a:lvl2pPr marL="588736" algn="l" defTabSz="1177473" rtl="0" eaLnBrk="1" latinLnBrk="0" hangingPunct="1">
      <a:defRPr sz="1545" kern="1200">
        <a:solidFill>
          <a:schemeClr val="tx1"/>
        </a:solidFill>
        <a:latin typeface="+mn-lt"/>
        <a:ea typeface="+mn-ea"/>
        <a:cs typeface="+mn-cs"/>
      </a:defRPr>
    </a:lvl2pPr>
    <a:lvl3pPr marL="1177473" algn="l" defTabSz="1177473" rtl="0" eaLnBrk="1" latinLnBrk="0" hangingPunct="1">
      <a:defRPr sz="1545" kern="1200">
        <a:solidFill>
          <a:schemeClr val="tx1"/>
        </a:solidFill>
        <a:latin typeface="+mn-lt"/>
        <a:ea typeface="+mn-ea"/>
        <a:cs typeface="+mn-cs"/>
      </a:defRPr>
    </a:lvl3pPr>
    <a:lvl4pPr marL="1766209" algn="l" defTabSz="1177473" rtl="0" eaLnBrk="1" latinLnBrk="0" hangingPunct="1">
      <a:defRPr sz="1545" kern="1200">
        <a:solidFill>
          <a:schemeClr val="tx1"/>
        </a:solidFill>
        <a:latin typeface="+mn-lt"/>
        <a:ea typeface="+mn-ea"/>
        <a:cs typeface="+mn-cs"/>
      </a:defRPr>
    </a:lvl4pPr>
    <a:lvl5pPr marL="2354946" algn="l" defTabSz="1177473" rtl="0" eaLnBrk="1" latinLnBrk="0" hangingPunct="1">
      <a:defRPr sz="1545" kern="1200">
        <a:solidFill>
          <a:schemeClr val="tx1"/>
        </a:solidFill>
        <a:latin typeface="+mn-lt"/>
        <a:ea typeface="+mn-ea"/>
        <a:cs typeface="+mn-cs"/>
      </a:defRPr>
    </a:lvl5pPr>
    <a:lvl6pPr marL="2943682" algn="l" defTabSz="1177473" rtl="0" eaLnBrk="1" latinLnBrk="0" hangingPunct="1">
      <a:defRPr sz="1545" kern="1200">
        <a:solidFill>
          <a:schemeClr val="tx1"/>
        </a:solidFill>
        <a:latin typeface="+mn-lt"/>
        <a:ea typeface="+mn-ea"/>
        <a:cs typeface="+mn-cs"/>
      </a:defRPr>
    </a:lvl6pPr>
    <a:lvl7pPr marL="3532419" algn="l" defTabSz="1177473" rtl="0" eaLnBrk="1" latinLnBrk="0" hangingPunct="1">
      <a:defRPr sz="1545" kern="1200">
        <a:solidFill>
          <a:schemeClr val="tx1"/>
        </a:solidFill>
        <a:latin typeface="+mn-lt"/>
        <a:ea typeface="+mn-ea"/>
        <a:cs typeface="+mn-cs"/>
      </a:defRPr>
    </a:lvl7pPr>
    <a:lvl8pPr marL="4121155" algn="l" defTabSz="1177473" rtl="0" eaLnBrk="1" latinLnBrk="0" hangingPunct="1">
      <a:defRPr sz="1545" kern="1200">
        <a:solidFill>
          <a:schemeClr val="tx1"/>
        </a:solidFill>
        <a:latin typeface="+mn-lt"/>
        <a:ea typeface="+mn-ea"/>
        <a:cs typeface="+mn-cs"/>
      </a:defRPr>
    </a:lvl8pPr>
    <a:lvl9pPr marL="4709892" algn="l" defTabSz="1177473" rtl="0" eaLnBrk="1" latinLnBrk="0" hangingPunct="1">
      <a:defRPr sz="154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4C39CA-2334-4C41-BF32-CF31612D45B9}" type="slidenum">
              <a:rPr lang="en-US" smtClean="0"/>
              <a:t>2</a:t>
            </a:fld>
            <a:endParaRPr lang="en-US"/>
          </a:p>
        </p:txBody>
      </p:sp>
    </p:spTree>
    <p:extLst>
      <p:ext uri="{BB962C8B-B14F-4D97-AF65-F5344CB8AC3E}">
        <p14:creationId xmlns:p14="http://schemas.microsoft.com/office/powerpoint/2010/main" val="683144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3</a:t>
            </a:fld>
            <a:endParaRPr lang="en-US"/>
          </a:p>
        </p:txBody>
      </p:sp>
    </p:spTree>
    <p:extLst>
      <p:ext uri="{BB962C8B-B14F-4D97-AF65-F5344CB8AC3E}">
        <p14:creationId xmlns:p14="http://schemas.microsoft.com/office/powerpoint/2010/main" val="335852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4</a:t>
            </a:fld>
            <a:endParaRPr lang="en-US"/>
          </a:p>
        </p:txBody>
      </p:sp>
    </p:spTree>
    <p:extLst>
      <p:ext uri="{BB962C8B-B14F-4D97-AF65-F5344CB8AC3E}">
        <p14:creationId xmlns:p14="http://schemas.microsoft.com/office/powerpoint/2010/main" val="5142480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7214" y="1749275"/>
            <a:ext cx="6428423" cy="3721230"/>
          </a:xfrm>
        </p:spPr>
        <p:txBody>
          <a:bodyPr anchor="b"/>
          <a:lstStyle>
            <a:lvl1pPr algn="ctr">
              <a:defRPr sz="4963"/>
            </a:lvl1pPr>
          </a:lstStyle>
          <a:p>
            <a:r>
              <a:rPr lang="en-US" smtClean="0"/>
              <a:t>Click to edit Master title style</a:t>
            </a:r>
            <a:endParaRPr lang="en-US" dirty="0"/>
          </a:p>
        </p:txBody>
      </p:sp>
      <p:sp>
        <p:nvSpPr>
          <p:cNvPr id="3" name="Subtitle 2"/>
          <p:cNvSpPr>
            <a:spLocks noGrp="1"/>
          </p:cNvSpPr>
          <p:nvPr>
            <p:ph type="subTitle" idx="1"/>
          </p:nvPr>
        </p:nvSpPr>
        <p:spPr>
          <a:xfrm>
            <a:off x="945356" y="5614010"/>
            <a:ext cx="5672138" cy="2580613"/>
          </a:xfrm>
        </p:spPr>
        <p:txBody>
          <a:bodyPr/>
          <a:lstStyle>
            <a:lvl1pPr marL="0" indent="0" algn="ctr">
              <a:buNone/>
              <a:defRPr sz="1985"/>
            </a:lvl1pPr>
            <a:lvl2pPr marL="378150" indent="0" algn="ctr">
              <a:buNone/>
              <a:defRPr sz="1654"/>
            </a:lvl2pPr>
            <a:lvl3pPr marL="756300" indent="0" algn="ctr">
              <a:buNone/>
              <a:defRPr sz="1489"/>
            </a:lvl3pPr>
            <a:lvl4pPr marL="1134450" indent="0" algn="ctr">
              <a:buNone/>
              <a:defRPr sz="1323"/>
            </a:lvl4pPr>
            <a:lvl5pPr marL="1512600" indent="0" algn="ctr">
              <a:buNone/>
              <a:defRPr sz="1323"/>
            </a:lvl5pPr>
            <a:lvl6pPr marL="1890751" indent="0" algn="ctr">
              <a:buNone/>
              <a:defRPr sz="1323"/>
            </a:lvl6pPr>
            <a:lvl7pPr marL="2268901" indent="0" algn="ctr">
              <a:buNone/>
              <a:defRPr sz="1323"/>
            </a:lvl7pPr>
            <a:lvl8pPr marL="2647051" indent="0" algn="ctr">
              <a:buNone/>
              <a:defRPr sz="1323"/>
            </a:lvl8pPr>
            <a:lvl9pPr marL="3025201" indent="0" algn="ctr">
              <a:buNone/>
              <a:defRPr sz="1323"/>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64014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747097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12165" y="569071"/>
            <a:ext cx="1630740" cy="905812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19946" y="569071"/>
            <a:ext cx="4797683" cy="905812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386305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5822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6007" y="2664740"/>
            <a:ext cx="6522958" cy="4446176"/>
          </a:xfrm>
        </p:spPr>
        <p:txBody>
          <a:bodyPr anchor="b"/>
          <a:lstStyle>
            <a:lvl1pPr>
              <a:defRPr sz="4963"/>
            </a:lvl1pPr>
          </a:lstStyle>
          <a:p>
            <a:r>
              <a:rPr lang="en-US" smtClean="0"/>
              <a:t>Click to edit Master title style</a:t>
            </a:r>
            <a:endParaRPr lang="en-US" dirty="0"/>
          </a:p>
        </p:txBody>
      </p:sp>
      <p:sp>
        <p:nvSpPr>
          <p:cNvPr id="3" name="Text Placeholder 2"/>
          <p:cNvSpPr>
            <a:spLocks noGrp="1"/>
          </p:cNvSpPr>
          <p:nvPr>
            <p:ph type="body" idx="1"/>
          </p:nvPr>
        </p:nvSpPr>
        <p:spPr>
          <a:xfrm>
            <a:off x="516007" y="7152978"/>
            <a:ext cx="6522958" cy="2338139"/>
          </a:xfrm>
        </p:spPr>
        <p:txBody>
          <a:bodyPr/>
          <a:lstStyle>
            <a:lvl1pPr marL="0" indent="0">
              <a:buNone/>
              <a:defRPr sz="1985">
                <a:solidFill>
                  <a:schemeClr val="tx1"/>
                </a:solidFill>
              </a:defRPr>
            </a:lvl1pPr>
            <a:lvl2pPr marL="378150" indent="0">
              <a:buNone/>
              <a:defRPr sz="1654">
                <a:solidFill>
                  <a:schemeClr val="tx1">
                    <a:tint val="75000"/>
                  </a:schemeClr>
                </a:solidFill>
              </a:defRPr>
            </a:lvl2pPr>
            <a:lvl3pPr marL="756300" indent="0">
              <a:buNone/>
              <a:defRPr sz="1489">
                <a:solidFill>
                  <a:schemeClr val="tx1">
                    <a:tint val="75000"/>
                  </a:schemeClr>
                </a:solidFill>
              </a:defRPr>
            </a:lvl3pPr>
            <a:lvl4pPr marL="1134450" indent="0">
              <a:buNone/>
              <a:defRPr sz="1323">
                <a:solidFill>
                  <a:schemeClr val="tx1">
                    <a:tint val="75000"/>
                  </a:schemeClr>
                </a:solidFill>
              </a:defRPr>
            </a:lvl4pPr>
            <a:lvl5pPr marL="1512600" indent="0">
              <a:buNone/>
              <a:defRPr sz="1323">
                <a:solidFill>
                  <a:schemeClr val="tx1">
                    <a:tint val="75000"/>
                  </a:schemeClr>
                </a:solidFill>
              </a:defRPr>
            </a:lvl5pPr>
            <a:lvl6pPr marL="1890751" indent="0">
              <a:buNone/>
              <a:defRPr sz="1323">
                <a:solidFill>
                  <a:schemeClr val="tx1">
                    <a:tint val="75000"/>
                  </a:schemeClr>
                </a:solidFill>
              </a:defRPr>
            </a:lvl6pPr>
            <a:lvl7pPr marL="2268901" indent="0">
              <a:buNone/>
              <a:defRPr sz="1323">
                <a:solidFill>
                  <a:schemeClr val="tx1">
                    <a:tint val="75000"/>
                  </a:schemeClr>
                </a:solidFill>
              </a:defRPr>
            </a:lvl7pPr>
            <a:lvl8pPr marL="2647051" indent="0">
              <a:buNone/>
              <a:defRPr sz="1323">
                <a:solidFill>
                  <a:schemeClr val="tx1">
                    <a:tint val="75000"/>
                  </a:schemeClr>
                </a:solidFill>
              </a:defRPr>
            </a:lvl8pPr>
            <a:lvl9pPr marL="3025201" indent="0">
              <a:buNone/>
              <a:defRPr sz="132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230077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19946" y="2845355"/>
            <a:ext cx="3214211" cy="67818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28693" y="2845355"/>
            <a:ext cx="3214211" cy="67818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5C40F0-445F-BE44-99EA-0B81A46F05C5}" type="datetimeFigureOut">
              <a:rPr lang="en-US" smtClean="0"/>
              <a:t>3/14/19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88346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931" y="569073"/>
            <a:ext cx="6522958" cy="20659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20932" y="2620202"/>
            <a:ext cx="3199440" cy="1284120"/>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smtClean="0"/>
              <a:t>Click to edit Master text styles</a:t>
            </a:r>
          </a:p>
        </p:txBody>
      </p:sp>
      <p:sp>
        <p:nvSpPr>
          <p:cNvPr id="4" name="Content Placeholder 3"/>
          <p:cNvSpPr>
            <a:spLocks noGrp="1"/>
          </p:cNvSpPr>
          <p:nvPr>
            <p:ph sz="half" idx="2"/>
          </p:nvPr>
        </p:nvSpPr>
        <p:spPr>
          <a:xfrm>
            <a:off x="520932" y="3904322"/>
            <a:ext cx="3199440" cy="57426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28693" y="2620202"/>
            <a:ext cx="3215196" cy="1284120"/>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smtClean="0"/>
              <a:t>Click to edit Master text styles</a:t>
            </a:r>
          </a:p>
        </p:txBody>
      </p:sp>
      <p:sp>
        <p:nvSpPr>
          <p:cNvPr id="6" name="Content Placeholder 5"/>
          <p:cNvSpPr>
            <a:spLocks noGrp="1"/>
          </p:cNvSpPr>
          <p:nvPr>
            <p:ph sz="quarter" idx="4"/>
          </p:nvPr>
        </p:nvSpPr>
        <p:spPr>
          <a:xfrm>
            <a:off x="3828693" y="3904322"/>
            <a:ext cx="3215196" cy="57426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5C40F0-445F-BE44-99EA-0B81A46F05C5}" type="datetimeFigureOut">
              <a:rPr lang="en-US" smtClean="0"/>
              <a:t>3/14/19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933383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25C40F0-445F-BE44-99EA-0B81A46F05C5}" type="datetimeFigureOut">
              <a:rPr lang="en-US" smtClean="0"/>
              <a:t>3/14/19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8241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5C40F0-445F-BE44-99EA-0B81A46F05C5}" type="datetimeFigureOut">
              <a:rPr lang="en-US" smtClean="0"/>
              <a:t>3/14/19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075617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31" y="712576"/>
            <a:ext cx="2439216" cy="2494016"/>
          </a:xfrm>
        </p:spPr>
        <p:txBody>
          <a:bodyPr anchor="b"/>
          <a:lstStyle>
            <a:lvl1pPr>
              <a:defRPr sz="2647"/>
            </a:lvl1pPr>
          </a:lstStyle>
          <a:p>
            <a:r>
              <a:rPr lang="en-US" smtClean="0"/>
              <a:t>Click to edit Master title style</a:t>
            </a:r>
            <a:endParaRPr lang="en-US" dirty="0"/>
          </a:p>
        </p:txBody>
      </p:sp>
      <p:sp>
        <p:nvSpPr>
          <p:cNvPr id="3" name="Content Placeholder 2"/>
          <p:cNvSpPr>
            <a:spLocks noGrp="1"/>
          </p:cNvSpPr>
          <p:nvPr>
            <p:ph idx="1"/>
          </p:nvPr>
        </p:nvSpPr>
        <p:spPr>
          <a:xfrm>
            <a:off x="3215196" y="1538968"/>
            <a:ext cx="3828693" cy="7595861"/>
          </a:xfrm>
        </p:spPr>
        <p:txBody>
          <a:bodyPr/>
          <a:lstStyle>
            <a:lvl1pPr>
              <a:defRPr sz="2647"/>
            </a:lvl1pPr>
            <a:lvl2pPr>
              <a:defRPr sz="2316"/>
            </a:lvl2pPr>
            <a:lvl3pPr>
              <a:defRPr sz="1985"/>
            </a:lvl3pPr>
            <a:lvl4pPr>
              <a:defRPr sz="1654"/>
            </a:lvl4pPr>
            <a:lvl5pPr>
              <a:defRPr sz="1654"/>
            </a:lvl5pPr>
            <a:lvl6pPr>
              <a:defRPr sz="1654"/>
            </a:lvl6pPr>
            <a:lvl7pPr>
              <a:defRPr sz="1654"/>
            </a:lvl7pPr>
            <a:lvl8pPr>
              <a:defRPr sz="1654"/>
            </a:lvl8pPr>
            <a:lvl9pPr>
              <a:defRPr sz="165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20931" y="3206592"/>
            <a:ext cx="2439216" cy="5940607"/>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390335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31" y="712576"/>
            <a:ext cx="2439216" cy="2494016"/>
          </a:xfrm>
        </p:spPr>
        <p:txBody>
          <a:bodyPr anchor="b"/>
          <a:lstStyle>
            <a:lvl1pPr>
              <a:defRPr sz="264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215196" y="1538968"/>
            <a:ext cx="3828693" cy="7595861"/>
          </a:xfrm>
        </p:spPr>
        <p:txBody>
          <a:bodyPr anchor="t"/>
          <a:lstStyle>
            <a:lvl1pPr marL="0" indent="0">
              <a:buNone/>
              <a:defRPr sz="2647"/>
            </a:lvl1pPr>
            <a:lvl2pPr marL="378150" indent="0">
              <a:buNone/>
              <a:defRPr sz="2316"/>
            </a:lvl2pPr>
            <a:lvl3pPr marL="756300" indent="0">
              <a:buNone/>
              <a:defRPr sz="1985"/>
            </a:lvl3pPr>
            <a:lvl4pPr marL="1134450" indent="0">
              <a:buNone/>
              <a:defRPr sz="1654"/>
            </a:lvl4pPr>
            <a:lvl5pPr marL="1512600" indent="0">
              <a:buNone/>
              <a:defRPr sz="1654"/>
            </a:lvl5pPr>
            <a:lvl6pPr marL="1890751" indent="0">
              <a:buNone/>
              <a:defRPr sz="1654"/>
            </a:lvl6pPr>
            <a:lvl7pPr marL="2268901" indent="0">
              <a:buNone/>
              <a:defRPr sz="1654"/>
            </a:lvl7pPr>
            <a:lvl8pPr marL="2647051" indent="0">
              <a:buNone/>
              <a:defRPr sz="1654"/>
            </a:lvl8pPr>
            <a:lvl9pPr marL="3025201" indent="0">
              <a:buNone/>
              <a:defRPr sz="1654"/>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20931" y="3206592"/>
            <a:ext cx="2439216" cy="5940607"/>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94641313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946" y="569073"/>
            <a:ext cx="6522958" cy="20659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19946" y="2845355"/>
            <a:ext cx="6522958" cy="678184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19946" y="9906786"/>
            <a:ext cx="1701641" cy="569071"/>
          </a:xfrm>
          <a:prstGeom prst="rect">
            <a:avLst/>
          </a:prstGeom>
        </p:spPr>
        <p:txBody>
          <a:bodyPr vert="horz" lIns="91440" tIns="45720" rIns="91440" bIns="45720" rtlCol="0" anchor="ctr"/>
          <a:lstStyle>
            <a:lvl1pPr algn="l">
              <a:defRPr sz="993">
                <a:solidFill>
                  <a:schemeClr val="tx1">
                    <a:tint val="75000"/>
                  </a:schemeClr>
                </a:solidFill>
              </a:defRPr>
            </a:lvl1pPr>
          </a:lstStyle>
          <a:p>
            <a:fld id="{525C40F0-445F-BE44-99EA-0B81A46F05C5}" type="datetimeFigureOut">
              <a:rPr lang="en-US" smtClean="0"/>
              <a:t>3/14/19</a:t>
            </a:fld>
            <a:endParaRPr lang="en-US"/>
          </a:p>
        </p:txBody>
      </p:sp>
      <p:sp>
        <p:nvSpPr>
          <p:cNvPr id="5" name="Footer Placeholder 4"/>
          <p:cNvSpPr>
            <a:spLocks noGrp="1"/>
          </p:cNvSpPr>
          <p:nvPr>
            <p:ph type="ftr" sz="quarter" idx="3"/>
          </p:nvPr>
        </p:nvSpPr>
        <p:spPr>
          <a:xfrm>
            <a:off x="2505194" y="9906786"/>
            <a:ext cx="2552462" cy="569071"/>
          </a:xfrm>
          <a:prstGeom prst="rect">
            <a:avLst/>
          </a:prstGeom>
        </p:spPr>
        <p:txBody>
          <a:bodyPr vert="horz" lIns="91440" tIns="45720" rIns="91440" bIns="45720" rtlCol="0" anchor="ctr"/>
          <a:lstStyle>
            <a:lvl1pPr algn="ctr">
              <a:defRPr sz="99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41263" y="9906786"/>
            <a:ext cx="1701641" cy="569071"/>
          </a:xfrm>
          <a:prstGeom prst="rect">
            <a:avLst/>
          </a:prstGeom>
        </p:spPr>
        <p:txBody>
          <a:bodyPr vert="horz" lIns="91440" tIns="45720" rIns="91440" bIns="45720" rtlCol="0" anchor="ctr"/>
          <a:lstStyle>
            <a:lvl1pPr algn="r">
              <a:defRPr sz="993">
                <a:solidFill>
                  <a:schemeClr val="tx1">
                    <a:tint val="75000"/>
                  </a:schemeClr>
                </a:solidFill>
              </a:defRPr>
            </a:lvl1pPr>
          </a:lstStyle>
          <a:p>
            <a:fld id="{D88C56E1-728B-FD43-B210-6DB279F18194}" type="slidenum">
              <a:rPr lang="en-US" smtClean="0"/>
              <a:t>‹#›</a:t>
            </a:fld>
            <a:endParaRPr lang="en-US"/>
          </a:p>
        </p:txBody>
      </p:sp>
    </p:spTree>
    <p:extLst>
      <p:ext uri="{BB962C8B-B14F-4D97-AF65-F5344CB8AC3E}">
        <p14:creationId xmlns:p14="http://schemas.microsoft.com/office/powerpoint/2010/main" val="58699374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56300" rtl="0" eaLnBrk="1" latinLnBrk="0" hangingPunct="1">
        <a:lnSpc>
          <a:spcPct val="90000"/>
        </a:lnSpc>
        <a:spcBef>
          <a:spcPct val="0"/>
        </a:spcBef>
        <a:buNone/>
        <a:defRPr sz="3639" kern="1200">
          <a:solidFill>
            <a:schemeClr val="tx1"/>
          </a:solidFill>
          <a:latin typeface="+mj-lt"/>
          <a:ea typeface="+mj-ea"/>
          <a:cs typeface="+mj-cs"/>
        </a:defRPr>
      </a:lvl1pPr>
    </p:titleStyle>
    <p:bodyStyle>
      <a:lvl1pPr marL="189075" indent="-189075" algn="l" defTabSz="756300" rtl="0" eaLnBrk="1" latinLnBrk="0" hangingPunct="1">
        <a:lnSpc>
          <a:spcPct val="90000"/>
        </a:lnSpc>
        <a:spcBef>
          <a:spcPts val="827"/>
        </a:spcBef>
        <a:buFont typeface="Arial" panose="020B0604020202020204" pitchFamily="34" charset="0"/>
        <a:buChar char="•"/>
        <a:defRPr sz="2316" kern="1200">
          <a:solidFill>
            <a:schemeClr val="tx1"/>
          </a:solidFill>
          <a:latin typeface="+mn-lt"/>
          <a:ea typeface="+mn-ea"/>
          <a:cs typeface="+mn-cs"/>
        </a:defRPr>
      </a:lvl1pPr>
      <a:lvl2pPr marL="567225" indent="-189075" algn="l" defTabSz="756300" rtl="0" eaLnBrk="1" latinLnBrk="0" hangingPunct="1">
        <a:lnSpc>
          <a:spcPct val="90000"/>
        </a:lnSpc>
        <a:spcBef>
          <a:spcPts val="414"/>
        </a:spcBef>
        <a:buFont typeface="Arial" panose="020B0604020202020204" pitchFamily="34" charset="0"/>
        <a:buChar char="•"/>
        <a:defRPr sz="1985" kern="1200">
          <a:solidFill>
            <a:schemeClr val="tx1"/>
          </a:solidFill>
          <a:latin typeface="+mn-lt"/>
          <a:ea typeface="+mn-ea"/>
          <a:cs typeface="+mn-cs"/>
        </a:defRPr>
      </a:lvl2pPr>
      <a:lvl3pPr marL="945375" indent="-189075" algn="l" defTabSz="756300" rtl="0" eaLnBrk="1" latinLnBrk="0" hangingPunct="1">
        <a:lnSpc>
          <a:spcPct val="90000"/>
        </a:lnSpc>
        <a:spcBef>
          <a:spcPts val="414"/>
        </a:spcBef>
        <a:buFont typeface="Arial" panose="020B0604020202020204" pitchFamily="34" charset="0"/>
        <a:buChar char="•"/>
        <a:defRPr sz="1654" kern="1200">
          <a:solidFill>
            <a:schemeClr val="tx1"/>
          </a:solidFill>
          <a:latin typeface="+mn-lt"/>
          <a:ea typeface="+mn-ea"/>
          <a:cs typeface="+mn-cs"/>
        </a:defRPr>
      </a:lvl3pPr>
      <a:lvl4pPr marL="1323525"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4pPr>
      <a:lvl5pPr marL="17016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5pPr>
      <a:lvl6pPr marL="20798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6pPr>
      <a:lvl7pPr marL="24579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7pPr>
      <a:lvl8pPr marL="28361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8pPr>
      <a:lvl9pPr marL="32142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9pPr>
    </p:bodyStyle>
    <p:otherStyle>
      <a:defPPr>
        <a:defRPr lang="en-US"/>
      </a:defPPr>
      <a:lvl1pPr marL="0" algn="l" defTabSz="756300" rtl="0" eaLnBrk="1" latinLnBrk="0" hangingPunct="1">
        <a:defRPr sz="1489" kern="1200">
          <a:solidFill>
            <a:schemeClr val="tx1"/>
          </a:solidFill>
          <a:latin typeface="+mn-lt"/>
          <a:ea typeface="+mn-ea"/>
          <a:cs typeface="+mn-cs"/>
        </a:defRPr>
      </a:lvl1pPr>
      <a:lvl2pPr marL="378150" algn="l" defTabSz="756300" rtl="0" eaLnBrk="1" latinLnBrk="0" hangingPunct="1">
        <a:defRPr sz="1489" kern="1200">
          <a:solidFill>
            <a:schemeClr val="tx1"/>
          </a:solidFill>
          <a:latin typeface="+mn-lt"/>
          <a:ea typeface="+mn-ea"/>
          <a:cs typeface="+mn-cs"/>
        </a:defRPr>
      </a:lvl2pPr>
      <a:lvl3pPr marL="756300" algn="l" defTabSz="756300" rtl="0" eaLnBrk="1" latinLnBrk="0" hangingPunct="1">
        <a:defRPr sz="1489" kern="1200">
          <a:solidFill>
            <a:schemeClr val="tx1"/>
          </a:solidFill>
          <a:latin typeface="+mn-lt"/>
          <a:ea typeface="+mn-ea"/>
          <a:cs typeface="+mn-cs"/>
        </a:defRPr>
      </a:lvl3pPr>
      <a:lvl4pPr marL="1134450" algn="l" defTabSz="756300" rtl="0" eaLnBrk="1" latinLnBrk="0" hangingPunct="1">
        <a:defRPr sz="1489" kern="1200">
          <a:solidFill>
            <a:schemeClr val="tx1"/>
          </a:solidFill>
          <a:latin typeface="+mn-lt"/>
          <a:ea typeface="+mn-ea"/>
          <a:cs typeface="+mn-cs"/>
        </a:defRPr>
      </a:lvl4pPr>
      <a:lvl5pPr marL="1512600" algn="l" defTabSz="756300" rtl="0" eaLnBrk="1" latinLnBrk="0" hangingPunct="1">
        <a:defRPr sz="1489" kern="1200">
          <a:solidFill>
            <a:schemeClr val="tx1"/>
          </a:solidFill>
          <a:latin typeface="+mn-lt"/>
          <a:ea typeface="+mn-ea"/>
          <a:cs typeface="+mn-cs"/>
        </a:defRPr>
      </a:lvl5pPr>
      <a:lvl6pPr marL="1890751" algn="l" defTabSz="756300" rtl="0" eaLnBrk="1" latinLnBrk="0" hangingPunct="1">
        <a:defRPr sz="1489" kern="1200">
          <a:solidFill>
            <a:schemeClr val="tx1"/>
          </a:solidFill>
          <a:latin typeface="+mn-lt"/>
          <a:ea typeface="+mn-ea"/>
          <a:cs typeface="+mn-cs"/>
        </a:defRPr>
      </a:lvl6pPr>
      <a:lvl7pPr marL="2268901" algn="l" defTabSz="756300" rtl="0" eaLnBrk="1" latinLnBrk="0" hangingPunct="1">
        <a:defRPr sz="1489" kern="1200">
          <a:solidFill>
            <a:schemeClr val="tx1"/>
          </a:solidFill>
          <a:latin typeface="+mn-lt"/>
          <a:ea typeface="+mn-ea"/>
          <a:cs typeface="+mn-cs"/>
        </a:defRPr>
      </a:lvl7pPr>
      <a:lvl8pPr marL="2647051" algn="l" defTabSz="756300" rtl="0" eaLnBrk="1" latinLnBrk="0" hangingPunct="1">
        <a:defRPr sz="1489" kern="1200">
          <a:solidFill>
            <a:schemeClr val="tx1"/>
          </a:solidFill>
          <a:latin typeface="+mn-lt"/>
          <a:ea typeface="+mn-ea"/>
          <a:cs typeface="+mn-cs"/>
        </a:defRPr>
      </a:lvl8pPr>
      <a:lvl9pPr marL="3025201" algn="l" defTabSz="756300" rtl="0" eaLnBrk="1" latinLnBrk="0" hangingPunct="1">
        <a:defRPr sz="148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emf"/><Relationship Id="rId3" Type="http://schemas.openxmlformats.org/officeDocument/2006/relationships/image" Target="../media/image2.em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emf"/><Relationship Id="rId6" Type="http://schemas.openxmlformats.org/officeDocument/2006/relationships/image" Target="../media/image12.emf"/><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1.emf"/><Relationship Id="rId6" Type="http://schemas.openxmlformats.org/officeDocument/2006/relationships/image" Target="../media/image12.emf"/><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59863" y="3049102"/>
            <a:ext cx="2060500" cy="307777"/>
          </a:xfrm>
          <a:prstGeom prst="rect">
            <a:avLst/>
          </a:prstGeom>
          <a:noFill/>
        </p:spPr>
        <p:txBody>
          <a:bodyPr wrap="square" rtlCol="0">
            <a:spAutoFit/>
          </a:bodyPr>
          <a:lstStyle/>
          <a:p>
            <a:r>
              <a:rPr lang="en-US" sz="1400" b="1">
                <a:latin typeface="Arial" charset="0"/>
                <a:ea typeface="Arial" charset="0"/>
                <a:cs typeface="Arial" charset="0"/>
              </a:rPr>
              <a:t>Pre-APC correction</a:t>
            </a:r>
            <a:endParaRPr lang="en-US" sz="1400" b="1" dirty="0">
              <a:latin typeface="Arial" charset="0"/>
              <a:ea typeface="Arial" charset="0"/>
              <a:cs typeface="Arial" charset="0"/>
            </a:endParaRPr>
          </a:p>
        </p:txBody>
      </p:sp>
      <p:sp>
        <p:nvSpPr>
          <p:cNvPr id="5" name="TextBox 4"/>
          <p:cNvSpPr txBox="1"/>
          <p:nvPr/>
        </p:nvSpPr>
        <p:spPr>
          <a:xfrm>
            <a:off x="4089047" y="3058861"/>
            <a:ext cx="2060500" cy="307777"/>
          </a:xfrm>
          <a:prstGeom prst="rect">
            <a:avLst/>
          </a:prstGeom>
          <a:noFill/>
        </p:spPr>
        <p:txBody>
          <a:bodyPr wrap="square" rtlCol="0">
            <a:spAutoFit/>
          </a:bodyPr>
          <a:lstStyle/>
          <a:p>
            <a:r>
              <a:rPr lang="en-US" sz="1400" b="1" dirty="0">
                <a:latin typeface="Arial" charset="0"/>
                <a:ea typeface="Arial" charset="0"/>
                <a:cs typeface="Arial" charset="0"/>
              </a:rPr>
              <a:t>Post-APC correction</a:t>
            </a:r>
          </a:p>
        </p:txBody>
      </p:sp>
      <p:sp>
        <p:nvSpPr>
          <p:cNvPr id="6" name="TextBox 5"/>
          <p:cNvSpPr txBox="1"/>
          <p:nvPr/>
        </p:nvSpPr>
        <p:spPr>
          <a:xfrm>
            <a:off x="2998189" y="2543367"/>
            <a:ext cx="2660754" cy="307777"/>
          </a:xfrm>
          <a:prstGeom prst="rect">
            <a:avLst/>
          </a:prstGeom>
          <a:noFill/>
        </p:spPr>
        <p:txBody>
          <a:bodyPr wrap="square" rtlCol="0">
            <a:spAutoFit/>
          </a:bodyPr>
          <a:lstStyle/>
          <a:p>
            <a:r>
              <a:rPr lang="en-US" sz="1400" b="1">
                <a:latin typeface="Arial" charset="0"/>
                <a:ea typeface="Arial" charset="0"/>
                <a:cs typeface="Arial" charset="0"/>
              </a:rPr>
              <a:t>tRNA</a:t>
            </a:r>
            <a:r>
              <a:rPr lang="en-US" sz="1400" b="1" dirty="0">
                <a:latin typeface="Arial" charset="0"/>
                <a:ea typeface="Arial" charset="0"/>
                <a:cs typeface="Arial" charset="0"/>
              </a:rPr>
              <a:t> </a:t>
            </a:r>
            <a:r>
              <a:rPr lang="mr-IN" sz="1400" b="1" dirty="0">
                <a:latin typeface="Arial" charset="0"/>
                <a:ea typeface="Arial" charset="0"/>
                <a:cs typeface="Arial" charset="0"/>
              </a:rPr>
              <a:t>–</a:t>
            </a:r>
            <a:r>
              <a:rPr lang="en-US" sz="1400" b="1" dirty="0">
                <a:latin typeface="Arial" charset="0"/>
                <a:ea typeface="Arial" charset="0"/>
                <a:cs typeface="Arial" charset="0"/>
              </a:rPr>
              <a:t> RF00005</a:t>
            </a:r>
          </a:p>
        </p:txBody>
      </p:sp>
      <p:sp>
        <p:nvSpPr>
          <p:cNvPr id="7" name="TextBox 6"/>
          <p:cNvSpPr txBox="1"/>
          <p:nvPr/>
        </p:nvSpPr>
        <p:spPr>
          <a:xfrm>
            <a:off x="809625" y="6546698"/>
            <a:ext cx="5943600" cy="1107996"/>
          </a:xfrm>
          <a:prstGeom prst="rect">
            <a:avLst/>
          </a:prstGeom>
          <a:noFill/>
        </p:spPr>
        <p:txBody>
          <a:bodyPr wrap="square" rtlCol="0">
            <a:spAutoFit/>
          </a:bodyPr>
          <a:lstStyle/>
          <a:p>
            <a:r>
              <a:rPr lang="en-US" sz="1100" b="1" dirty="0">
                <a:latin typeface="Arial" charset="0"/>
                <a:ea typeface="Arial" charset="0"/>
                <a:cs typeface="Arial" charset="0"/>
              </a:rPr>
              <a:t>Supplementary Figure 1</a:t>
            </a:r>
            <a:r>
              <a:rPr lang="en-US" sz="1100" dirty="0">
                <a:latin typeface="Arial" charset="0"/>
                <a:ea typeface="Arial" charset="0"/>
                <a:cs typeface="Arial" charset="0"/>
              </a:rPr>
              <a:t>: Example of noise reduction afforded by an APC correction on the </a:t>
            </a:r>
            <a:r>
              <a:rPr lang="en-US" sz="1100" dirty="0" err="1">
                <a:latin typeface="Arial" charset="0"/>
                <a:ea typeface="Arial" charset="0"/>
                <a:cs typeface="Arial" charset="0"/>
              </a:rPr>
              <a:t>SoM</a:t>
            </a:r>
            <a:r>
              <a:rPr lang="en-US" sz="1100" dirty="0">
                <a:latin typeface="Arial" charset="0"/>
                <a:ea typeface="Arial" charset="0"/>
                <a:cs typeface="Arial" charset="0"/>
              </a:rPr>
              <a:t> results for an MLP trained on the alignment for </a:t>
            </a:r>
            <a:r>
              <a:rPr lang="en-US" sz="1100" dirty="0" err="1">
                <a:latin typeface="Arial" charset="0"/>
                <a:ea typeface="Arial" charset="0"/>
                <a:cs typeface="Arial" charset="0"/>
              </a:rPr>
              <a:t>tRNA</a:t>
            </a:r>
            <a:r>
              <a:rPr lang="en-US" sz="1100" dirty="0">
                <a:latin typeface="Arial" charset="0"/>
                <a:ea typeface="Arial" charset="0"/>
                <a:cs typeface="Arial" charset="0"/>
              </a:rPr>
              <a:t> (RF0005). </a:t>
            </a:r>
            <a:r>
              <a:rPr lang="en-US" sz="1100" dirty="0" err="1">
                <a:latin typeface="Arial" charset="0"/>
                <a:ea typeface="Arial" charset="0"/>
                <a:cs typeface="Arial" charset="0"/>
              </a:rPr>
              <a:t>SoM</a:t>
            </a:r>
            <a:r>
              <a:rPr lang="en-US" sz="1100" dirty="0">
                <a:latin typeface="Arial" charset="0"/>
                <a:ea typeface="Arial" charset="0"/>
                <a:cs typeface="Arial" charset="0"/>
              </a:rPr>
              <a:t> scores are averaged across </a:t>
            </a:r>
            <a:r>
              <a:rPr lang="en-US" sz="1100" dirty="0" err="1">
                <a:latin typeface="Arial" charset="0"/>
                <a:ea typeface="Arial" charset="0"/>
                <a:cs typeface="Arial" charset="0"/>
              </a:rPr>
              <a:t>SoM</a:t>
            </a:r>
            <a:r>
              <a:rPr lang="en-US" sz="1100" dirty="0">
                <a:latin typeface="Arial" charset="0"/>
                <a:ea typeface="Arial" charset="0"/>
                <a:cs typeface="Arial" charset="0"/>
              </a:rPr>
              <a:t> on 500 sequences from the test set. Before the correction, there is a lot of background noise from reductions caused additive mutations in the rows and columns. An APC correction removes this noise making the scores associated with base pairs in the </a:t>
            </a:r>
            <a:r>
              <a:rPr lang="en-US" sz="1100" dirty="0" err="1">
                <a:latin typeface="Arial" charset="0"/>
                <a:ea typeface="Arial" charset="0"/>
                <a:cs typeface="Arial" charset="0"/>
              </a:rPr>
              <a:t>tRNA</a:t>
            </a:r>
            <a:r>
              <a:rPr lang="en-US" sz="1100" dirty="0">
                <a:latin typeface="Arial" charset="0"/>
                <a:ea typeface="Arial" charset="0"/>
                <a:cs typeface="Arial" charset="0"/>
              </a:rPr>
              <a:t> structure visible.</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9389" y="3474295"/>
            <a:ext cx="2441448" cy="2441448"/>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8573" y="3474295"/>
            <a:ext cx="2441448" cy="2441448"/>
          </a:xfrm>
          <a:prstGeom prst="rect">
            <a:avLst/>
          </a:prstGeom>
        </p:spPr>
      </p:pic>
      <p:sp>
        <p:nvSpPr>
          <p:cNvPr id="2" name="TextBox 1"/>
          <p:cNvSpPr txBox="1"/>
          <p:nvPr/>
        </p:nvSpPr>
        <p:spPr>
          <a:xfrm>
            <a:off x="1093884" y="1177484"/>
            <a:ext cx="5375082" cy="400110"/>
          </a:xfrm>
          <a:prstGeom prst="rect">
            <a:avLst/>
          </a:prstGeom>
          <a:noFill/>
        </p:spPr>
        <p:txBody>
          <a:bodyPr wrap="square" rtlCol="0">
            <a:spAutoFit/>
          </a:bodyPr>
          <a:lstStyle/>
          <a:p>
            <a:r>
              <a:rPr lang="en-US" sz="2000" b="1" dirty="0" smtClean="0">
                <a:latin typeface="Times New Roman" charset="0"/>
                <a:ea typeface="Times New Roman" charset="0"/>
                <a:cs typeface="Times New Roman" charset="0"/>
              </a:rPr>
              <a:t>SUPPLEMENTARY FIGURES</a:t>
            </a:r>
            <a:endParaRPr lang="en-US" sz="2000" b="1"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108864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29648" y="2249415"/>
            <a:ext cx="1614792" cy="1614792"/>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36523" y="3806427"/>
            <a:ext cx="1614792" cy="161479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36530" y="5369265"/>
            <a:ext cx="1614786" cy="1614786"/>
          </a:xfrm>
          <a:prstGeom prst="rect">
            <a:avLst/>
          </a:prstGeom>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41193" y="2263304"/>
            <a:ext cx="1618488" cy="1618488"/>
          </a:xfrm>
          <a:prstGeom prst="rect">
            <a:avLst/>
          </a:prstGeom>
        </p:spPr>
      </p:pic>
      <p:pic>
        <p:nvPicPr>
          <p:cNvPr id="15" name="Picture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41193" y="3824012"/>
            <a:ext cx="1618488" cy="1618488"/>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41193" y="5380311"/>
            <a:ext cx="1618488" cy="1618488"/>
          </a:xfrm>
          <a:prstGeom prst="rect">
            <a:avLst/>
          </a:prstGeom>
        </p:spPr>
      </p:pic>
      <p:sp>
        <p:nvSpPr>
          <p:cNvPr id="16" name="TextBox 15"/>
          <p:cNvSpPr txBox="1"/>
          <p:nvPr/>
        </p:nvSpPr>
        <p:spPr>
          <a:xfrm>
            <a:off x="2076715" y="1532266"/>
            <a:ext cx="1582966" cy="707886"/>
          </a:xfrm>
          <a:prstGeom prst="rect">
            <a:avLst/>
          </a:prstGeom>
          <a:noFill/>
        </p:spPr>
        <p:txBody>
          <a:bodyPr wrap="square" rtlCol="0">
            <a:spAutoFit/>
          </a:bodyPr>
          <a:lstStyle/>
          <a:p>
            <a:r>
              <a:rPr lang="en-US" sz="2000" b="1">
                <a:latin typeface="Arial" charset="0"/>
                <a:ea typeface="Arial" charset="0"/>
                <a:cs typeface="Arial" charset="0"/>
              </a:rPr>
              <a:t>A </a:t>
            </a:r>
            <a:endParaRPr lang="en-US" sz="2000" b="1" dirty="0">
              <a:latin typeface="Arial" charset="0"/>
              <a:ea typeface="Arial" charset="0"/>
              <a:cs typeface="Arial" charset="0"/>
            </a:endParaRPr>
          </a:p>
          <a:p>
            <a:r>
              <a:rPr lang="en-US" sz="1100" b="1" dirty="0">
                <a:latin typeface="Arial" charset="0"/>
                <a:ea typeface="Arial" charset="0"/>
                <a:cs typeface="Arial" charset="0"/>
              </a:rPr>
              <a:t>Glycine Riboswitch</a:t>
            </a:r>
            <a:r>
              <a:rPr lang="en-US" sz="2000" b="1" dirty="0">
                <a:latin typeface="Arial" charset="0"/>
                <a:ea typeface="Arial" charset="0"/>
                <a:cs typeface="Arial" charset="0"/>
              </a:rPr>
              <a:t> </a:t>
            </a:r>
          </a:p>
        </p:txBody>
      </p:sp>
      <p:sp>
        <p:nvSpPr>
          <p:cNvPr id="18" name="TextBox 17"/>
          <p:cNvSpPr txBox="1"/>
          <p:nvPr/>
        </p:nvSpPr>
        <p:spPr>
          <a:xfrm>
            <a:off x="809625" y="7541534"/>
            <a:ext cx="5943600" cy="1446550"/>
          </a:xfrm>
          <a:prstGeom prst="rect">
            <a:avLst/>
          </a:prstGeom>
          <a:noFill/>
        </p:spPr>
        <p:txBody>
          <a:bodyPr wrap="square" rtlCol="0">
            <a:spAutoFit/>
          </a:bodyPr>
          <a:lstStyle/>
          <a:p>
            <a:r>
              <a:rPr lang="en-US" sz="1100" b="1" dirty="0">
                <a:latin typeface="Arial" charset="0"/>
                <a:ea typeface="Arial" charset="0"/>
                <a:cs typeface="Arial" charset="0"/>
              </a:rPr>
              <a:t>Supplementary Figure 2</a:t>
            </a:r>
            <a:r>
              <a:rPr lang="en-US" sz="1100" dirty="0">
                <a:latin typeface="Arial" charset="0"/>
                <a:ea typeface="Arial" charset="0"/>
                <a:cs typeface="Arial" charset="0"/>
              </a:rPr>
              <a:t>: Example </a:t>
            </a:r>
            <a:r>
              <a:rPr lang="en-US" sz="1100" dirty="0" err="1">
                <a:latin typeface="Arial" charset="0"/>
                <a:ea typeface="Arial" charset="0"/>
                <a:cs typeface="Arial" charset="0"/>
              </a:rPr>
              <a:t>SoM</a:t>
            </a:r>
            <a:r>
              <a:rPr lang="en-US" sz="1100" dirty="0">
                <a:latin typeface="Arial" charset="0"/>
                <a:ea typeface="Arial" charset="0"/>
                <a:cs typeface="Arial" charset="0"/>
              </a:rPr>
              <a:t> results from MLPs trained (A)  Glycine Riboswitch </a:t>
            </a:r>
            <a:r>
              <a:rPr lang="mr-IN" sz="1100" dirty="0">
                <a:latin typeface="Arial" charset="0"/>
                <a:ea typeface="Arial" charset="0"/>
                <a:cs typeface="Arial" charset="0"/>
              </a:rPr>
              <a:t>–</a:t>
            </a:r>
            <a:r>
              <a:rPr lang="en-US" sz="1100" dirty="0">
                <a:latin typeface="Arial" charset="0"/>
                <a:ea typeface="Arial" charset="0"/>
                <a:cs typeface="Arial" charset="0"/>
              </a:rPr>
              <a:t> RF00504 (an alignment of 91 nucleotides in length) and (B) transfer-messenger RNA </a:t>
            </a:r>
            <a:r>
              <a:rPr lang="mr-IN" sz="1100" dirty="0">
                <a:latin typeface="Arial" charset="0"/>
                <a:ea typeface="Arial" charset="0"/>
                <a:cs typeface="Arial" charset="0"/>
              </a:rPr>
              <a:t>–</a:t>
            </a:r>
            <a:r>
              <a:rPr lang="en-US" sz="1100" dirty="0">
                <a:latin typeface="Arial" charset="0"/>
                <a:ea typeface="Arial" charset="0"/>
                <a:cs typeface="Arial" charset="0"/>
              </a:rPr>
              <a:t> RF00023 (an alignment of 366 length) at training set sizes of 1000, 800 and 300 sequences. The </a:t>
            </a:r>
            <a:r>
              <a:rPr lang="en-US" sz="1100" dirty="0" err="1">
                <a:latin typeface="Arial" charset="0"/>
                <a:ea typeface="Arial" charset="0"/>
                <a:cs typeface="Arial" charset="0"/>
              </a:rPr>
              <a:t>SoM</a:t>
            </a:r>
            <a:r>
              <a:rPr lang="en-US" sz="1100" dirty="0">
                <a:latin typeface="Arial" charset="0"/>
                <a:ea typeface="Arial" charset="0"/>
                <a:cs typeface="Arial" charset="0"/>
              </a:rPr>
              <a:t> results get less clear as the training size decreases for both families, suggesting that depth of training set is an important factor that influences an MLPs ability to learn structure. The results for MLPs trained on Glycine Riboswitch seems to be more robust to lower training sizes, suggesting that even with shallow training sets, an MLP can still learn structure if the alignment is short.</a:t>
            </a:r>
          </a:p>
        </p:txBody>
      </p:sp>
      <p:sp>
        <p:nvSpPr>
          <p:cNvPr id="12" name="TextBox 11"/>
          <p:cNvSpPr txBox="1"/>
          <p:nvPr/>
        </p:nvSpPr>
        <p:spPr>
          <a:xfrm>
            <a:off x="1102581" y="2914190"/>
            <a:ext cx="773722" cy="307777"/>
          </a:xfrm>
          <a:prstGeom prst="rect">
            <a:avLst/>
          </a:prstGeom>
          <a:noFill/>
        </p:spPr>
        <p:txBody>
          <a:bodyPr wrap="square" rtlCol="0">
            <a:spAutoFit/>
          </a:bodyPr>
          <a:lstStyle/>
          <a:p>
            <a:r>
              <a:rPr lang="en-US" sz="1400" b="1" dirty="0">
                <a:latin typeface="Arial" charset="0"/>
                <a:ea typeface="Arial" charset="0"/>
                <a:cs typeface="Arial" charset="0"/>
              </a:rPr>
              <a:t>1000</a:t>
            </a:r>
          </a:p>
        </p:txBody>
      </p:sp>
      <p:sp>
        <p:nvSpPr>
          <p:cNvPr id="13" name="TextBox 12"/>
          <p:cNvSpPr txBox="1"/>
          <p:nvPr/>
        </p:nvSpPr>
        <p:spPr>
          <a:xfrm>
            <a:off x="3907634" y="1532266"/>
            <a:ext cx="1668863" cy="738664"/>
          </a:xfrm>
          <a:prstGeom prst="rect">
            <a:avLst/>
          </a:prstGeom>
          <a:noFill/>
        </p:spPr>
        <p:txBody>
          <a:bodyPr wrap="square" rtlCol="0">
            <a:spAutoFit/>
          </a:bodyPr>
          <a:lstStyle/>
          <a:p>
            <a:r>
              <a:rPr lang="en-US" sz="2000" b="1" dirty="0">
                <a:latin typeface="Arial" charset="0"/>
                <a:ea typeface="Arial" charset="0"/>
                <a:cs typeface="Arial" charset="0"/>
              </a:rPr>
              <a:t>B </a:t>
            </a:r>
          </a:p>
          <a:p>
            <a:r>
              <a:rPr lang="en-US" sz="1100" b="1" dirty="0">
                <a:latin typeface="Arial" charset="0"/>
                <a:ea typeface="Arial" charset="0"/>
                <a:cs typeface="Arial" charset="0"/>
              </a:rPr>
              <a:t>Transfer—messenger RNA</a:t>
            </a:r>
            <a:endParaRPr lang="en-US" sz="2000" b="1" dirty="0">
              <a:latin typeface="Arial" charset="0"/>
              <a:ea typeface="Arial" charset="0"/>
              <a:cs typeface="Arial" charset="0"/>
            </a:endParaRPr>
          </a:p>
        </p:txBody>
      </p:sp>
      <p:sp>
        <p:nvSpPr>
          <p:cNvPr id="19" name="TextBox 18"/>
          <p:cNvSpPr txBox="1"/>
          <p:nvPr/>
        </p:nvSpPr>
        <p:spPr>
          <a:xfrm>
            <a:off x="1003162" y="2230466"/>
            <a:ext cx="1066678" cy="523220"/>
          </a:xfrm>
          <a:prstGeom prst="rect">
            <a:avLst/>
          </a:prstGeom>
          <a:noFill/>
        </p:spPr>
        <p:txBody>
          <a:bodyPr wrap="square" rtlCol="0">
            <a:spAutoFit/>
          </a:bodyPr>
          <a:lstStyle/>
          <a:p>
            <a:r>
              <a:rPr lang="en-US" sz="1400" b="1" dirty="0">
                <a:latin typeface="Arial" charset="0"/>
                <a:ea typeface="Arial" charset="0"/>
                <a:cs typeface="Arial" charset="0"/>
              </a:rPr>
              <a:t>Training set size:</a:t>
            </a:r>
          </a:p>
        </p:txBody>
      </p:sp>
      <p:sp>
        <p:nvSpPr>
          <p:cNvPr id="20" name="TextBox 19"/>
          <p:cNvSpPr txBox="1"/>
          <p:nvPr/>
        </p:nvSpPr>
        <p:spPr>
          <a:xfrm>
            <a:off x="1170987" y="4483019"/>
            <a:ext cx="773722" cy="307777"/>
          </a:xfrm>
          <a:prstGeom prst="rect">
            <a:avLst/>
          </a:prstGeom>
          <a:noFill/>
        </p:spPr>
        <p:txBody>
          <a:bodyPr wrap="square" rtlCol="0">
            <a:spAutoFit/>
          </a:bodyPr>
          <a:lstStyle/>
          <a:p>
            <a:r>
              <a:rPr lang="en-US" sz="1400" b="1" dirty="0">
                <a:latin typeface="Arial" charset="0"/>
                <a:ea typeface="Arial" charset="0"/>
                <a:cs typeface="Arial" charset="0"/>
              </a:rPr>
              <a:t>800</a:t>
            </a:r>
          </a:p>
        </p:txBody>
      </p:sp>
      <p:sp>
        <p:nvSpPr>
          <p:cNvPr id="21" name="TextBox 20"/>
          <p:cNvSpPr txBox="1"/>
          <p:nvPr/>
        </p:nvSpPr>
        <p:spPr>
          <a:xfrm>
            <a:off x="1170987" y="6063537"/>
            <a:ext cx="773722" cy="307777"/>
          </a:xfrm>
          <a:prstGeom prst="rect">
            <a:avLst/>
          </a:prstGeom>
          <a:noFill/>
        </p:spPr>
        <p:txBody>
          <a:bodyPr wrap="square" rtlCol="0">
            <a:spAutoFit/>
          </a:bodyPr>
          <a:lstStyle/>
          <a:p>
            <a:r>
              <a:rPr lang="en-US" sz="1400" b="1" dirty="0">
                <a:latin typeface="Arial" charset="0"/>
                <a:ea typeface="Arial" charset="0"/>
                <a:cs typeface="Arial" charset="0"/>
              </a:rPr>
              <a:t>300</a:t>
            </a:r>
          </a:p>
        </p:txBody>
      </p:sp>
    </p:spTree>
    <p:extLst>
      <p:ext uri="{BB962C8B-B14F-4D97-AF65-F5344CB8AC3E}">
        <p14:creationId xmlns:p14="http://schemas.microsoft.com/office/powerpoint/2010/main" val="2007121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9703" y="5112222"/>
            <a:ext cx="4169664" cy="2084832"/>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436" y="2120073"/>
            <a:ext cx="4169664" cy="2084832"/>
          </a:xfrm>
          <a:prstGeom prst="rect">
            <a:avLst/>
          </a:prstGeom>
        </p:spPr>
      </p:pic>
      <p:sp>
        <p:nvSpPr>
          <p:cNvPr id="9" name="TextBox 8"/>
          <p:cNvSpPr txBox="1"/>
          <p:nvPr/>
        </p:nvSpPr>
        <p:spPr>
          <a:xfrm>
            <a:off x="809625" y="7532412"/>
            <a:ext cx="5943600" cy="261610"/>
          </a:xfrm>
          <a:prstGeom prst="rect">
            <a:avLst/>
          </a:prstGeom>
          <a:noFill/>
        </p:spPr>
        <p:txBody>
          <a:bodyPr wrap="square" rtlCol="0">
            <a:spAutoFit/>
          </a:bodyPr>
          <a:lstStyle/>
          <a:p>
            <a:r>
              <a:rPr lang="en-US" sz="1100" b="1" dirty="0">
                <a:latin typeface="Arial" charset="0"/>
                <a:ea typeface="Arial" charset="0"/>
                <a:cs typeface="Arial" charset="0"/>
              </a:rPr>
              <a:t>Supplementary Figure 3: continued on next page.</a:t>
            </a:r>
          </a:p>
        </p:txBody>
      </p:sp>
      <p:sp>
        <p:nvSpPr>
          <p:cNvPr id="17" name="TextBox 16"/>
          <p:cNvSpPr txBox="1"/>
          <p:nvPr/>
        </p:nvSpPr>
        <p:spPr>
          <a:xfrm>
            <a:off x="1179435" y="1627631"/>
            <a:ext cx="4632967" cy="492443"/>
          </a:xfrm>
          <a:prstGeom prst="rect">
            <a:avLst/>
          </a:prstGeom>
          <a:noFill/>
        </p:spPr>
        <p:txBody>
          <a:bodyPr wrap="square" rtlCol="0">
            <a:spAutoFit/>
          </a:bodyPr>
          <a:lstStyle/>
          <a:p>
            <a:r>
              <a:rPr lang="en-US" sz="1600" b="1" dirty="0"/>
              <a:t>A - </a:t>
            </a:r>
            <a:r>
              <a:rPr lang="en-US" sz="1050" dirty="0">
                <a:latin typeface="Arial" charset="0"/>
                <a:ea typeface="Arial" charset="0"/>
                <a:cs typeface="Arial" charset="0"/>
              </a:rPr>
              <a:t>Metazoan signal recognition particle RNA (RF00017)</a:t>
            </a:r>
          </a:p>
          <a:p>
            <a:r>
              <a:rPr lang="en-US" sz="1000" dirty="0">
                <a:latin typeface="Arial" charset="0"/>
                <a:ea typeface="Arial" charset="0"/>
                <a:cs typeface="Arial" charset="0"/>
              </a:rPr>
              <a:t>	Length = 300	M = 22685	</a:t>
            </a:r>
            <a:r>
              <a:rPr lang="en-US" sz="1000" dirty="0" err="1">
                <a:latin typeface="Arial" charset="0"/>
                <a:ea typeface="Arial" charset="0"/>
                <a:cs typeface="Arial" charset="0"/>
              </a:rPr>
              <a:t>M</a:t>
            </a:r>
            <a:r>
              <a:rPr lang="en-US" sz="1000" baseline="-25000" dirty="0" err="1">
                <a:latin typeface="Arial" charset="0"/>
                <a:ea typeface="Arial" charset="0"/>
                <a:cs typeface="Arial" charset="0"/>
              </a:rPr>
              <a:t>eff</a:t>
            </a:r>
            <a:r>
              <a:rPr lang="en-US" sz="1000" dirty="0">
                <a:latin typeface="Arial" charset="0"/>
                <a:ea typeface="Arial" charset="0"/>
                <a:cs typeface="Arial" charset="0"/>
              </a:rPr>
              <a:t> = 4358.5</a:t>
            </a:r>
          </a:p>
        </p:txBody>
      </p:sp>
      <p:grpSp>
        <p:nvGrpSpPr>
          <p:cNvPr id="30" name="Group 29"/>
          <p:cNvGrpSpPr/>
          <p:nvPr/>
        </p:nvGrpSpPr>
        <p:grpSpPr>
          <a:xfrm>
            <a:off x="5752409" y="5336474"/>
            <a:ext cx="922957" cy="496413"/>
            <a:chOff x="4632727" y="3008978"/>
            <a:chExt cx="922957" cy="496413"/>
          </a:xfrm>
        </p:grpSpPr>
        <p:sp>
          <p:nvSpPr>
            <p:cNvPr id="21" name="Rounded Rectangle 20"/>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Oval 21"/>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5-Point Star 23"/>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TextBox 24"/>
            <p:cNvSpPr txBox="1"/>
            <p:nvPr/>
          </p:nvSpPr>
          <p:spPr>
            <a:xfrm>
              <a:off x="4724400" y="3008978"/>
              <a:ext cx="587375" cy="184666"/>
            </a:xfrm>
            <a:prstGeom prst="rect">
              <a:avLst/>
            </a:prstGeom>
            <a:noFill/>
          </p:spPr>
          <p:txBody>
            <a:bodyPr wrap="square" rtlCol="0">
              <a:spAutoFit/>
            </a:bodyPr>
            <a:lstStyle/>
            <a:p>
              <a:r>
                <a:rPr lang="en-US" sz="600">
                  <a:latin typeface="Arial" charset="0"/>
                  <a:ea typeface="Arial" charset="0"/>
                  <a:cs typeface="Arial" charset="0"/>
                </a:rPr>
                <a:t>SoM</a:t>
              </a:r>
              <a:endParaRPr lang="en-US" sz="700" dirty="0">
                <a:latin typeface="Arial" charset="0"/>
                <a:ea typeface="Arial" charset="0"/>
                <a:cs typeface="Arial" charset="0"/>
              </a:endParaRPr>
            </a:p>
          </p:txBody>
        </p:sp>
        <p:sp>
          <p:nvSpPr>
            <p:cNvPr id="26" name="TextBox 25"/>
            <p:cNvSpPr txBox="1"/>
            <p:nvPr/>
          </p:nvSpPr>
          <p:spPr>
            <a:xfrm>
              <a:off x="4724400" y="3117803"/>
              <a:ext cx="827126" cy="184666"/>
            </a:xfrm>
            <a:prstGeom prst="rect">
              <a:avLst/>
            </a:prstGeom>
            <a:noFill/>
          </p:spPr>
          <p:txBody>
            <a:bodyPr wrap="square" rtlCol="0">
              <a:spAutoFit/>
            </a:bodyPr>
            <a:lstStyle/>
            <a:p>
              <a:r>
                <a:rPr lang="en-US" sz="600">
                  <a:latin typeface="Arial" charset="0"/>
                  <a:ea typeface="Arial" charset="0"/>
                  <a:cs typeface="Arial" charset="0"/>
                </a:rPr>
                <a:t>R-scape scores</a:t>
              </a:r>
              <a:endParaRPr lang="en-US" sz="700" dirty="0">
                <a:latin typeface="Arial" charset="0"/>
                <a:ea typeface="Arial" charset="0"/>
                <a:cs typeface="Arial" charset="0"/>
              </a:endParaRPr>
            </a:p>
          </p:txBody>
        </p:sp>
        <p:sp>
          <p:nvSpPr>
            <p:cNvPr id="27" name="TextBox 26"/>
            <p:cNvSpPr txBox="1"/>
            <p:nvPr/>
          </p:nvSpPr>
          <p:spPr>
            <a:xfrm>
              <a:off x="4728558" y="3228392"/>
              <a:ext cx="827126" cy="276999"/>
            </a:xfrm>
            <a:prstGeom prst="rect">
              <a:avLst/>
            </a:prstGeom>
            <a:noFill/>
          </p:spPr>
          <p:txBody>
            <a:bodyPr wrap="square" rtlCol="0">
              <a:spAutoFit/>
            </a:bodyPr>
            <a:lstStyle/>
            <a:p>
              <a:r>
                <a:rPr lang="en-US" sz="600" dirty="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38" name="Group 37"/>
          <p:cNvGrpSpPr/>
          <p:nvPr/>
        </p:nvGrpSpPr>
        <p:grpSpPr>
          <a:xfrm>
            <a:off x="5492989" y="4085622"/>
            <a:ext cx="1545419" cy="1068509"/>
            <a:chOff x="4484685" y="1658546"/>
            <a:chExt cx="1545419" cy="1068509"/>
          </a:xfrm>
        </p:grpSpPr>
        <p:pic>
          <p:nvPicPr>
            <p:cNvPr id="31" name="Picture 30"/>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32" name="TextBox 31"/>
            <p:cNvSpPr txBox="1"/>
            <p:nvPr/>
          </p:nvSpPr>
          <p:spPr>
            <a:xfrm>
              <a:off x="4487566" y="1658546"/>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33" name="TextBox 32"/>
            <p:cNvSpPr txBox="1"/>
            <p:nvPr/>
          </p:nvSpPr>
          <p:spPr>
            <a:xfrm>
              <a:off x="4484685" y="2542389"/>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pic>
          <p:nvPicPr>
            <p:cNvPr id="35" name="Picture 34"/>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36" name="TextBox 35"/>
            <p:cNvSpPr txBox="1"/>
            <p:nvPr/>
          </p:nvSpPr>
          <p:spPr>
            <a:xfrm>
              <a:off x="5146676" y="1662388"/>
              <a:ext cx="883428" cy="184666"/>
            </a:xfrm>
            <a:prstGeom prst="rect">
              <a:avLst/>
            </a:prstGeom>
            <a:noFill/>
          </p:spPr>
          <p:txBody>
            <a:bodyPr wrap="square" rtlCol="0">
              <a:spAutoFit/>
            </a:bodyPr>
            <a:lstStyle/>
            <a:p>
              <a:r>
                <a:rPr lang="en-US" sz="600">
                  <a:latin typeface="Arial" charset="0"/>
                  <a:ea typeface="Arial" charset="0"/>
                  <a:cs typeface="Arial" charset="0"/>
                </a:rPr>
                <a:t>High R-scape score</a:t>
              </a:r>
              <a:endParaRPr lang="en-US" sz="600" dirty="0">
                <a:latin typeface="Arial" charset="0"/>
                <a:ea typeface="Arial" charset="0"/>
                <a:cs typeface="Arial" charset="0"/>
              </a:endParaRPr>
            </a:p>
          </p:txBody>
        </p:sp>
        <p:sp>
          <p:nvSpPr>
            <p:cNvPr id="37" name="TextBox 36"/>
            <p:cNvSpPr txBox="1"/>
            <p:nvPr/>
          </p:nvSpPr>
          <p:spPr>
            <a:xfrm>
              <a:off x="5146676" y="2536415"/>
              <a:ext cx="883428" cy="184666"/>
            </a:xfrm>
            <a:prstGeom prst="rect">
              <a:avLst/>
            </a:prstGeom>
            <a:noFill/>
          </p:spPr>
          <p:txBody>
            <a:bodyPr wrap="square" rtlCol="0">
              <a:spAutoFit/>
            </a:bodyPr>
            <a:lstStyle/>
            <a:p>
              <a:r>
                <a:rPr lang="en-US" sz="600" dirty="0">
                  <a:latin typeface="Arial" charset="0"/>
                  <a:ea typeface="Arial" charset="0"/>
                  <a:cs typeface="Arial" charset="0"/>
                </a:rPr>
                <a:t>Low R-scape score</a:t>
              </a:r>
            </a:p>
          </p:txBody>
        </p:sp>
      </p:grpSp>
      <p:grpSp>
        <p:nvGrpSpPr>
          <p:cNvPr id="51" name="Group 50"/>
          <p:cNvGrpSpPr/>
          <p:nvPr/>
        </p:nvGrpSpPr>
        <p:grpSpPr>
          <a:xfrm>
            <a:off x="5763320" y="3557108"/>
            <a:ext cx="988649" cy="293491"/>
            <a:chOff x="4746429" y="2298070"/>
            <a:chExt cx="988649" cy="293491"/>
          </a:xfrm>
        </p:grpSpPr>
        <p:sp>
          <p:nvSpPr>
            <p:cNvPr id="40" name="Rounded Rectangle 39"/>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TextBox 43"/>
            <p:cNvSpPr txBox="1"/>
            <p:nvPr/>
          </p:nvSpPr>
          <p:spPr>
            <a:xfrm>
              <a:off x="4907952" y="2298070"/>
              <a:ext cx="587375" cy="184666"/>
            </a:xfrm>
            <a:prstGeom prst="rect">
              <a:avLst/>
            </a:prstGeom>
            <a:noFill/>
          </p:spPr>
          <p:txBody>
            <a:bodyPr wrap="square" rtlCol="0">
              <a:spAutoFit/>
            </a:bodyPr>
            <a:lstStyle/>
            <a:p>
              <a:r>
                <a:rPr lang="en-US" sz="600" dirty="0" err="1">
                  <a:latin typeface="Arial" charset="0"/>
                  <a:ea typeface="Arial" charset="0"/>
                  <a:cs typeface="Arial" charset="0"/>
                </a:rPr>
                <a:t>SoM</a:t>
              </a:r>
              <a:r>
                <a:rPr lang="en-US" sz="600" dirty="0">
                  <a:latin typeface="Arial" charset="0"/>
                  <a:ea typeface="Arial" charset="0"/>
                  <a:cs typeface="Arial" charset="0"/>
                </a:rPr>
                <a:t> TPR</a:t>
              </a:r>
              <a:endParaRPr lang="en-US" sz="700" dirty="0">
                <a:latin typeface="Arial" charset="0"/>
                <a:ea typeface="Arial" charset="0"/>
                <a:cs typeface="Arial" charset="0"/>
              </a:endParaRPr>
            </a:p>
          </p:txBody>
        </p:sp>
        <p:sp>
          <p:nvSpPr>
            <p:cNvPr id="45" name="TextBox 44"/>
            <p:cNvSpPr txBox="1"/>
            <p:nvPr/>
          </p:nvSpPr>
          <p:spPr>
            <a:xfrm>
              <a:off x="4907952" y="2406895"/>
              <a:ext cx="827126" cy="184666"/>
            </a:xfrm>
            <a:prstGeom prst="rect">
              <a:avLst/>
            </a:prstGeom>
            <a:noFill/>
          </p:spPr>
          <p:txBody>
            <a:bodyPr wrap="square" rtlCol="0">
              <a:spAutoFit/>
            </a:bodyPr>
            <a:lstStyle/>
            <a:p>
              <a:r>
                <a:rPr lang="en-US" sz="600" dirty="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48" name="Straight Connector 47"/>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
        <p:nvSpPr>
          <p:cNvPr id="39" name="TextBox 38"/>
          <p:cNvSpPr txBox="1"/>
          <p:nvPr/>
        </p:nvSpPr>
        <p:spPr>
          <a:xfrm>
            <a:off x="1179436" y="4601845"/>
            <a:ext cx="4402380" cy="492443"/>
          </a:xfrm>
          <a:prstGeom prst="rect">
            <a:avLst/>
          </a:prstGeom>
          <a:noFill/>
        </p:spPr>
        <p:txBody>
          <a:bodyPr wrap="square" rtlCol="0">
            <a:spAutoFit/>
          </a:bodyPr>
          <a:lstStyle/>
          <a:p>
            <a:r>
              <a:rPr lang="en-US" sz="1600" b="1" dirty="0"/>
              <a:t>B - </a:t>
            </a:r>
            <a:r>
              <a:rPr lang="en-US" sz="1050" dirty="0" err="1">
                <a:latin typeface="Arial" charset="0"/>
                <a:ea typeface="Arial" charset="0"/>
                <a:cs typeface="Arial" charset="0"/>
              </a:rPr>
              <a:t>glmS</a:t>
            </a:r>
            <a:r>
              <a:rPr lang="en-US" sz="1050" dirty="0">
                <a:latin typeface="Arial" charset="0"/>
                <a:ea typeface="Arial" charset="0"/>
                <a:cs typeface="Arial" charset="0"/>
              </a:rPr>
              <a:t> glucosamine-6-phosphate activated ribozyme (RF00234)</a:t>
            </a:r>
          </a:p>
          <a:p>
            <a:r>
              <a:rPr lang="en-US" sz="1000" dirty="0">
                <a:latin typeface="Arial" charset="0"/>
                <a:ea typeface="Arial" charset="0"/>
                <a:cs typeface="Arial" charset="0"/>
              </a:rPr>
              <a:t>	Length = 161	M = 842	</a:t>
            </a:r>
            <a:r>
              <a:rPr lang="en-US" sz="1000" dirty="0" err="1">
                <a:latin typeface="Arial" charset="0"/>
                <a:ea typeface="Arial" charset="0"/>
                <a:cs typeface="Arial" charset="0"/>
              </a:rPr>
              <a:t>M</a:t>
            </a:r>
            <a:r>
              <a:rPr lang="en-US" sz="1000" baseline="-25000" dirty="0" err="1">
                <a:latin typeface="Arial" charset="0"/>
                <a:ea typeface="Arial" charset="0"/>
                <a:cs typeface="Arial" charset="0"/>
              </a:rPr>
              <a:t>eff</a:t>
            </a:r>
            <a:r>
              <a:rPr lang="en-US" sz="1000" dirty="0">
                <a:latin typeface="Arial" charset="0"/>
                <a:ea typeface="Arial" charset="0"/>
                <a:cs typeface="Arial" charset="0"/>
              </a:rPr>
              <a:t> = 203.6</a:t>
            </a:r>
          </a:p>
        </p:txBody>
      </p:sp>
    </p:spTree>
    <p:extLst>
      <p:ext uri="{BB962C8B-B14F-4D97-AF65-F5344CB8AC3E}">
        <p14:creationId xmlns:p14="http://schemas.microsoft.com/office/powerpoint/2010/main" val="6248307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9703" y="5112222"/>
            <a:ext cx="4169664" cy="208483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436" y="2116231"/>
            <a:ext cx="4169664" cy="2084832"/>
          </a:xfrm>
          <a:prstGeom prst="rect">
            <a:avLst/>
          </a:prstGeom>
        </p:spPr>
      </p:pic>
      <p:sp>
        <p:nvSpPr>
          <p:cNvPr id="9" name="TextBox 8"/>
          <p:cNvSpPr txBox="1"/>
          <p:nvPr/>
        </p:nvSpPr>
        <p:spPr>
          <a:xfrm>
            <a:off x="809625" y="7532412"/>
            <a:ext cx="5943600" cy="1277273"/>
          </a:xfrm>
          <a:prstGeom prst="rect">
            <a:avLst/>
          </a:prstGeom>
          <a:noFill/>
        </p:spPr>
        <p:txBody>
          <a:bodyPr wrap="square" rtlCol="0">
            <a:spAutoFit/>
          </a:bodyPr>
          <a:lstStyle/>
          <a:p>
            <a:r>
              <a:rPr lang="en-US" sz="1100" b="1" dirty="0">
                <a:latin typeface="Arial" charset="0"/>
                <a:ea typeface="Arial" charset="0"/>
                <a:cs typeface="Arial" charset="0"/>
              </a:rPr>
              <a:t>Supplementary Figure 3</a:t>
            </a:r>
            <a:r>
              <a:rPr lang="en-US" sz="1100" b="1" dirty="0" smtClean="0">
                <a:latin typeface="Arial" charset="0"/>
                <a:ea typeface="Arial" charset="0"/>
                <a:cs typeface="Arial" charset="0"/>
              </a:rPr>
              <a:t>: </a:t>
            </a:r>
            <a:r>
              <a:rPr lang="en-US" sz="1100" dirty="0" smtClean="0">
                <a:latin typeface="Arial" charset="0"/>
                <a:ea typeface="Arial" charset="0"/>
                <a:cs typeface="Arial" charset="0"/>
              </a:rPr>
              <a:t>ranked TPR graphs and plots of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scores and R-scape scores for interesting outliers of the summary TPR comparison (Figure </a:t>
            </a:r>
            <a:r>
              <a:rPr lang="en-US" sz="1100" dirty="0" smtClean="0">
                <a:latin typeface="Arial" charset="0"/>
                <a:ea typeface="Arial" charset="0"/>
                <a:cs typeface="Arial" charset="0"/>
              </a:rPr>
              <a:t>8). Metazoan SRP and </a:t>
            </a:r>
            <a:r>
              <a:rPr lang="en-US" sz="1100" dirty="0" err="1" smtClean="0">
                <a:latin typeface="Arial" charset="0"/>
                <a:ea typeface="Arial" charset="0"/>
                <a:cs typeface="Arial" charset="0"/>
              </a:rPr>
              <a:t>glmS</a:t>
            </a:r>
            <a:r>
              <a:rPr lang="en-US" sz="1100" dirty="0" smtClean="0">
                <a:latin typeface="Arial" charset="0"/>
                <a:ea typeface="Arial" charset="0"/>
                <a:cs typeface="Arial" charset="0"/>
              </a:rPr>
              <a:t> activate ribozyme (A,B) are the two families for which R-scape outperforms the MLP most severely. 5.8S ribosomal RNA </a:t>
            </a:r>
            <a:r>
              <a:rPr lang="de-DE" sz="1100" dirty="0" smtClean="0">
                <a:latin typeface="Arial" charset="0"/>
                <a:ea typeface="Arial" charset="0"/>
                <a:cs typeface="Arial" charset="0"/>
              </a:rPr>
              <a:t>(C) </a:t>
            </a:r>
            <a:r>
              <a:rPr lang="de-DE" sz="1100" dirty="0" err="1" smtClean="0">
                <a:latin typeface="Arial" charset="0"/>
                <a:ea typeface="Arial" charset="0"/>
                <a:cs typeface="Arial" charset="0"/>
              </a:rPr>
              <a:t>is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family</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for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which</a:t>
            </a:r>
            <a:r>
              <a:rPr lang="de-DE" sz="1100" dirty="0">
                <a:latin typeface="Arial" charset="0"/>
                <a:ea typeface="Arial" charset="0"/>
                <a:cs typeface="Arial" charset="0"/>
              </a:rPr>
              <a:t> </a:t>
            </a:r>
            <a:r>
              <a:rPr lang="de-DE" sz="1100" dirty="0" err="1" smtClean="0">
                <a:latin typeface="Arial" charset="0"/>
                <a:ea typeface="Arial" charset="0"/>
                <a:cs typeface="Arial" charset="0"/>
              </a:rPr>
              <a:t>both</a:t>
            </a:r>
            <a:r>
              <a:rPr lang="de-DE" sz="1100" dirty="0" smtClean="0">
                <a:latin typeface="Arial" charset="0"/>
                <a:ea typeface="Arial" charset="0"/>
                <a:cs typeface="Arial" charset="0"/>
              </a:rPr>
              <a:t> R-</a:t>
            </a:r>
            <a:r>
              <a:rPr lang="de-DE" sz="1100" dirty="0" err="1" smtClean="0">
                <a:latin typeface="Arial" charset="0"/>
                <a:ea typeface="Arial" charset="0"/>
                <a:cs typeface="Arial" charset="0"/>
              </a:rPr>
              <a:t>scape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and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MLP </a:t>
            </a:r>
            <a:r>
              <a:rPr lang="de-DE" sz="1100" dirty="0" err="1" smtClean="0">
                <a:latin typeface="Arial" charset="0"/>
                <a:ea typeface="Arial" charset="0"/>
                <a:cs typeface="Arial" charset="0"/>
              </a:rPr>
              <a:t>had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their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lowest</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performance</a:t>
            </a:r>
            <a:r>
              <a:rPr lang="de-DE" sz="1100" dirty="0" smtClean="0">
                <a:latin typeface="Arial" charset="0"/>
                <a:ea typeface="Arial" charset="0"/>
                <a:cs typeface="Arial" charset="0"/>
              </a:rPr>
              <a:t>. SAM </a:t>
            </a:r>
            <a:r>
              <a:rPr lang="de-DE" sz="1100" dirty="0" err="1" smtClean="0">
                <a:latin typeface="Arial" charset="0"/>
                <a:ea typeface="Arial" charset="0"/>
                <a:cs typeface="Arial" charset="0"/>
              </a:rPr>
              <a:t>Riboswitch</a:t>
            </a:r>
            <a:r>
              <a:rPr lang="de-DE" sz="1100" dirty="0" smtClean="0">
                <a:latin typeface="Arial" charset="0"/>
                <a:ea typeface="Arial" charset="0"/>
                <a:cs typeface="Arial" charset="0"/>
              </a:rPr>
              <a:t> (D) </a:t>
            </a:r>
            <a:r>
              <a:rPr lang="de-DE" sz="1100" dirty="0" err="1" smtClean="0">
                <a:latin typeface="Arial" charset="0"/>
                <a:ea typeface="Arial" charset="0"/>
                <a:cs typeface="Arial" charset="0"/>
              </a:rPr>
              <a:t>is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another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example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of</a:t>
            </a:r>
            <a:r>
              <a:rPr lang="de-DE" sz="1100" dirty="0" smtClean="0">
                <a:latin typeface="Arial" charset="0"/>
                <a:ea typeface="Arial" charset="0"/>
                <a:cs typeface="Arial" charset="0"/>
              </a:rPr>
              <a:t> a </a:t>
            </a:r>
            <a:r>
              <a:rPr lang="de-DE" sz="1100" dirty="0" err="1" smtClean="0">
                <a:latin typeface="Arial" charset="0"/>
                <a:ea typeface="Arial" charset="0"/>
                <a:cs typeface="Arial" charset="0"/>
              </a:rPr>
              <a:t>family</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for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which</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MLP </a:t>
            </a:r>
            <a:r>
              <a:rPr lang="de-DE" sz="1100" dirty="0" err="1" smtClean="0">
                <a:latin typeface="Arial" charset="0"/>
                <a:ea typeface="Arial" charset="0"/>
                <a:cs typeface="Arial" charset="0"/>
              </a:rPr>
              <a:t>had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very</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similar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performance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to</a:t>
            </a:r>
            <a:r>
              <a:rPr lang="de-DE" sz="1100" dirty="0" smtClean="0">
                <a:latin typeface="Arial" charset="0"/>
                <a:ea typeface="Arial" charset="0"/>
                <a:cs typeface="Arial" charset="0"/>
              </a:rPr>
              <a:t> R-</a:t>
            </a:r>
            <a:r>
              <a:rPr lang="de-DE" sz="1100" dirty="0" err="1" smtClean="0">
                <a:latin typeface="Arial" charset="0"/>
                <a:ea typeface="Arial" charset="0"/>
                <a:cs typeface="Arial" charset="0"/>
              </a:rPr>
              <a:t>scape</a:t>
            </a:r>
            <a:r>
              <a:rPr lang="de-DE" sz="1100" dirty="0" smtClean="0">
                <a:latin typeface="Arial" charset="0"/>
                <a:ea typeface="Arial" charset="0"/>
                <a:cs typeface="Arial" charset="0"/>
              </a:rPr>
              <a:t>.</a:t>
            </a:r>
            <a:endParaRPr lang="en-US" sz="1100" dirty="0" smtClean="0">
              <a:latin typeface="Arial" charset="0"/>
              <a:ea typeface="Arial" charset="0"/>
              <a:cs typeface="Arial" charset="0"/>
            </a:endParaRPr>
          </a:p>
          <a:p>
            <a:endParaRPr lang="en-US" sz="1100" dirty="0">
              <a:latin typeface="Arial" charset="0"/>
              <a:ea typeface="Arial" charset="0"/>
              <a:cs typeface="Arial" charset="0"/>
            </a:endParaRPr>
          </a:p>
        </p:txBody>
      </p:sp>
      <p:sp>
        <p:nvSpPr>
          <p:cNvPr id="17" name="TextBox 16"/>
          <p:cNvSpPr txBox="1"/>
          <p:nvPr/>
        </p:nvSpPr>
        <p:spPr>
          <a:xfrm>
            <a:off x="1179436" y="1627631"/>
            <a:ext cx="4649990" cy="492443"/>
          </a:xfrm>
          <a:prstGeom prst="rect">
            <a:avLst/>
          </a:prstGeom>
          <a:noFill/>
        </p:spPr>
        <p:txBody>
          <a:bodyPr wrap="square" rtlCol="0">
            <a:spAutoFit/>
          </a:bodyPr>
          <a:lstStyle/>
          <a:p>
            <a:r>
              <a:rPr lang="en-US" sz="1600" b="1" dirty="0"/>
              <a:t>C - </a:t>
            </a:r>
            <a:r>
              <a:rPr lang="en-US" sz="1050" dirty="0">
                <a:latin typeface="Arial" charset="0"/>
                <a:ea typeface="Arial" charset="0"/>
                <a:cs typeface="Arial" charset="0"/>
              </a:rPr>
              <a:t>5.8S ribosomal RNA (RF00002)</a:t>
            </a:r>
          </a:p>
          <a:p>
            <a:r>
              <a:rPr lang="en-US" sz="1000" dirty="0">
                <a:latin typeface="Arial" charset="0"/>
                <a:ea typeface="Arial" charset="0"/>
                <a:cs typeface="Arial" charset="0"/>
              </a:rPr>
              <a:t>	Length = 155	M = </a:t>
            </a:r>
            <a:r>
              <a:rPr lang="is-IS" sz="1000" dirty="0">
                <a:latin typeface="Arial" charset="0"/>
                <a:ea typeface="Arial" charset="0"/>
                <a:cs typeface="Arial" charset="0"/>
              </a:rPr>
              <a:t>375612 </a:t>
            </a:r>
            <a:r>
              <a:rPr lang="en-US" sz="1000" dirty="0">
                <a:latin typeface="Arial" charset="0"/>
                <a:ea typeface="Arial" charset="0"/>
                <a:cs typeface="Arial" charset="0"/>
              </a:rPr>
              <a:t>	</a:t>
            </a:r>
            <a:r>
              <a:rPr lang="en-US" sz="1000" dirty="0" err="1">
                <a:latin typeface="Arial" charset="0"/>
                <a:ea typeface="Arial" charset="0"/>
                <a:cs typeface="Arial" charset="0"/>
              </a:rPr>
              <a:t>M</a:t>
            </a:r>
            <a:r>
              <a:rPr lang="en-US" sz="1000" baseline="-25000" dirty="0" err="1">
                <a:latin typeface="Arial" charset="0"/>
                <a:ea typeface="Arial" charset="0"/>
                <a:cs typeface="Arial" charset="0"/>
              </a:rPr>
              <a:t>eff</a:t>
            </a:r>
            <a:r>
              <a:rPr lang="en-US" sz="1000" dirty="0">
                <a:latin typeface="Arial" charset="0"/>
                <a:ea typeface="Arial" charset="0"/>
                <a:cs typeface="Arial" charset="0"/>
              </a:rPr>
              <a:t> = </a:t>
            </a:r>
            <a:r>
              <a:rPr lang="nb-NO" sz="1000" dirty="0">
                <a:latin typeface="Arial" charset="0"/>
                <a:ea typeface="Arial" charset="0"/>
                <a:cs typeface="Arial" charset="0"/>
              </a:rPr>
              <a:t>1197.3</a:t>
            </a:r>
            <a:endParaRPr lang="en-US" sz="1000" dirty="0">
              <a:latin typeface="Arial" charset="0"/>
              <a:ea typeface="Arial" charset="0"/>
              <a:cs typeface="Arial" charset="0"/>
            </a:endParaRPr>
          </a:p>
        </p:txBody>
      </p:sp>
      <p:grpSp>
        <p:nvGrpSpPr>
          <p:cNvPr id="30" name="Group 29"/>
          <p:cNvGrpSpPr/>
          <p:nvPr/>
        </p:nvGrpSpPr>
        <p:grpSpPr>
          <a:xfrm>
            <a:off x="5656992" y="5336474"/>
            <a:ext cx="922957" cy="496413"/>
            <a:chOff x="4632727" y="3008978"/>
            <a:chExt cx="922957" cy="496413"/>
          </a:xfrm>
        </p:grpSpPr>
        <p:sp>
          <p:nvSpPr>
            <p:cNvPr id="21" name="Rounded Rectangle 20"/>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Oval 21"/>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5-Point Star 23"/>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TextBox 24"/>
            <p:cNvSpPr txBox="1"/>
            <p:nvPr/>
          </p:nvSpPr>
          <p:spPr>
            <a:xfrm>
              <a:off x="4724400" y="3008978"/>
              <a:ext cx="587375" cy="184666"/>
            </a:xfrm>
            <a:prstGeom prst="rect">
              <a:avLst/>
            </a:prstGeom>
            <a:noFill/>
          </p:spPr>
          <p:txBody>
            <a:bodyPr wrap="square" rtlCol="0">
              <a:spAutoFit/>
            </a:bodyPr>
            <a:lstStyle/>
            <a:p>
              <a:r>
                <a:rPr lang="en-US" sz="600">
                  <a:latin typeface="Arial" charset="0"/>
                  <a:ea typeface="Arial" charset="0"/>
                  <a:cs typeface="Arial" charset="0"/>
                </a:rPr>
                <a:t>SoM</a:t>
              </a:r>
              <a:endParaRPr lang="en-US" sz="700" dirty="0">
                <a:latin typeface="Arial" charset="0"/>
                <a:ea typeface="Arial" charset="0"/>
                <a:cs typeface="Arial" charset="0"/>
              </a:endParaRPr>
            </a:p>
          </p:txBody>
        </p:sp>
        <p:sp>
          <p:nvSpPr>
            <p:cNvPr id="26" name="TextBox 25"/>
            <p:cNvSpPr txBox="1"/>
            <p:nvPr/>
          </p:nvSpPr>
          <p:spPr>
            <a:xfrm>
              <a:off x="4724400" y="3117803"/>
              <a:ext cx="827126" cy="184666"/>
            </a:xfrm>
            <a:prstGeom prst="rect">
              <a:avLst/>
            </a:prstGeom>
            <a:noFill/>
          </p:spPr>
          <p:txBody>
            <a:bodyPr wrap="square" rtlCol="0">
              <a:spAutoFit/>
            </a:bodyPr>
            <a:lstStyle/>
            <a:p>
              <a:r>
                <a:rPr lang="en-US" sz="600">
                  <a:latin typeface="Arial" charset="0"/>
                  <a:ea typeface="Arial" charset="0"/>
                  <a:cs typeface="Arial" charset="0"/>
                </a:rPr>
                <a:t>R-scape scores</a:t>
              </a:r>
              <a:endParaRPr lang="en-US" sz="700" dirty="0">
                <a:latin typeface="Arial" charset="0"/>
                <a:ea typeface="Arial" charset="0"/>
                <a:cs typeface="Arial" charset="0"/>
              </a:endParaRPr>
            </a:p>
          </p:txBody>
        </p:sp>
        <p:sp>
          <p:nvSpPr>
            <p:cNvPr id="27" name="TextBox 26"/>
            <p:cNvSpPr txBox="1"/>
            <p:nvPr/>
          </p:nvSpPr>
          <p:spPr>
            <a:xfrm>
              <a:off x="4728558" y="3228392"/>
              <a:ext cx="827126" cy="276999"/>
            </a:xfrm>
            <a:prstGeom prst="rect">
              <a:avLst/>
            </a:prstGeom>
            <a:noFill/>
          </p:spPr>
          <p:txBody>
            <a:bodyPr wrap="square" rtlCol="0">
              <a:spAutoFit/>
            </a:bodyPr>
            <a:lstStyle/>
            <a:p>
              <a:r>
                <a:rPr lang="en-US" sz="600" dirty="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38" name="Group 37"/>
          <p:cNvGrpSpPr/>
          <p:nvPr/>
        </p:nvGrpSpPr>
        <p:grpSpPr>
          <a:xfrm>
            <a:off x="5397572" y="4085622"/>
            <a:ext cx="1545419" cy="1068509"/>
            <a:chOff x="4484685" y="1658546"/>
            <a:chExt cx="1545419" cy="1068509"/>
          </a:xfrm>
        </p:grpSpPr>
        <p:pic>
          <p:nvPicPr>
            <p:cNvPr id="31" name="Picture 30"/>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32" name="TextBox 31"/>
            <p:cNvSpPr txBox="1"/>
            <p:nvPr/>
          </p:nvSpPr>
          <p:spPr>
            <a:xfrm>
              <a:off x="4487566" y="1658546"/>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33" name="TextBox 32"/>
            <p:cNvSpPr txBox="1"/>
            <p:nvPr/>
          </p:nvSpPr>
          <p:spPr>
            <a:xfrm>
              <a:off x="4484685" y="2542389"/>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pic>
          <p:nvPicPr>
            <p:cNvPr id="35" name="Picture 34"/>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36" name="TextBox 35"/>
            <p:cNvSpPr txBox="1"/>
            <p:nvPr/>
          </p:nvSpPr>
          <p:spPr>
            <a:xfrm>
              <a:off x="5146676" y="1662388"/>
              <a:ext cx="883428" cy="184666"/>
            </a:xfrm>
            <a:prstGeom prst="rect">
              <a:avLst/>
            </a:prstGeom>
            <a:noFill/>
          </p:spPr>
          <p:txBody>
            <a:bodyPr wrap="square" rtlCol="0">
              <a:spAutoFit/>
            </a:bodyPr>
            <a:lstStyle/>
            <a:p>
              <a:r>
                <a:rPr lang="en-US" sz="600">
                  <a:latin typeface="Arial" charset="0"/>
                  <a:ea typeface="Arial" charset="0"/>
                  <a:cs typeface="Arial" charset="0"/>
                </a:rPr>
                <a:t>High R-scape score</a:t>
              </a:r>
              <a:endParaRPr lang="en-US" sz="600" dirty="0">
                <a:latin typeface="Arial" charset="0"/>
                <a:ea typeface="Arial" charset="0"/>
                <a:cs typeface="Arial" charset="0"/>
              </a:endParaRPr>
            </a:p>
          </p:txBody>
        </p:sp>
        <p:sp>
          <p:nvSpPr>
            <p:cNvPr id="37" name="TextBox 36"/>
            <p:cNvSpPr txBox="1"/>
            <p:nvPr/>
          </p:nvSpPr>
          <p:spPr>
            <a:xfrm>
              <a:off x="5146676" y="2536415"/>
              <a:ext cx="883428" cy="184666"/>
            </a:xfrm>
            <a:prstGeom prst="rect">
              <a:avLst/>
            </a:prstGeom>
            <a:noFill/>
          </p:spPr>
          <p:txBody>
            <a:bodyPr wrap="square" rtlCol="0">
              <a:spAutoFit/>
            </a:bodyPr>
            <a:lstStyle/>
            <a:p>
              <a:r>
                <a:rPr lang="en-US" sz="600" dirty="0">
                  <a:latin typeface="Arial" charset="0"/>
                  <a:ea typeface="Arial" charset="0"/>
                  <a:cs typeface="Arial" charset="0"/>
                </a:rPr>
                <a:t>Low R-scape score</a:t>
              </a:r>
            </a:p>
          </p:txBody>
        </p:sp>
      </p:grpSp>
      <p:grpSp>
        <p:nvGrpSpPr>
          <p:cNvPr id="51" name="Group 50"/>
          <p:cNvGrpSpPr/>
          <p:nvPr/>
        </p:nvGrpSpPr>
        <p:grpSpPr>
          <a:xfrm>
            <a:off x="5667903" y="3557108"/>
            <a:ext cx="988649" cy="293491"/>
            <a:chOff x="4746429" y="2298070"/>
            <a:chExt cx="988649" cy="293491"/>
          </a:xfrm>
        </p:grpSpPr>
        <p:sp>
          <p:nvSpPr>
            <p:cNvPr id="40" name="Rounded Rectangle 39"/>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TextBox 43"/>
            <p:cNvSpPr txBox="1"/>
            <p:nvPr/>
          </p:nvSpPr>
          <p:spPr>
            <a:xfrm>
              <a:off x="4907952" y="2298070"/>
              <a:ext cx="587375" cy="184666"/>
            </a:xfrm>
            <a:prstGeom prst="rect">
              <a:avLst/>
            </a:prstGeom>
            <a:noFill/>
          </p:spPr>
          <p:txBody>
            <a:bodyPr wrap="square" rtlCol="0">
              <a:spAutoFit/>
            </a:bodyPr>
            <a:lstStyle/>
            <a:p>
              <a:r>
                <a:rPr lang="en-US" sz="600" dirty="0" err="1">
                  <a:latin typeface="Arial" charset="0"/>
                  <a:ea typeface="Arial" charset="0"/>
                  <a:cs typeface="Arial" charset="0"/>
                </a:rPr>
                <a:t>SoM</a:t>
              </a:r>
              <a:r>
                <a:rPr lang="en-US" sz="600" dirty="0">
                  <a:latin typeface="Arial" charset="0"/>
                  <a:ea typeface="Arial" charset="0"/>
                  <a:cs typeface="Arial" charset="0"/>
                </a:rPr>
                <a:t> TPR</a:t>
              </a:r>
              <a:endParaRPr lang="en-US" sz="700" dirty="0">
                <a:latin typeface="Arial" charset="0"/>
                <a:ea typeface="Arial" charset="0"/>
                <a:cs typeface="Arial" charset="0"/>
              </a:endParaRPr>
            </a:p>
          </p:txBody>
        </p:sp>
        <p:sp>
          <p:nvSpPr>
            <p:cNvPr id="45" name="TextBox 44"/>
            <p:cNvSpPr txBox="1"/>
            <p:nvPr/>
          </p:nvSpPr>
          <p:spPr>
            <a:xfrm>
              <a:off x="4907952" y="2406895"/>
              <a:ext cx="827126" cy="184666"/>
            </a:xfrm>
            <a:prstGeom prst="rect">
              <a:avLst/>
            </a:prstGeom>
            <a:noFill/>
          </p:spPr>
          <p:txBody>
            <a:bodyPr wrap="square" rtlCol="0">
              <a:spAutoFit/>
            </a:bodyPr>
            <a:lstStyle/>
            <a:p>
              <a:r>
                <a:rPr lang="en-US" sz="600" dirty="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48" name="Straight Connector 47"/>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
        <p:nvSpPr>
          <p:cNvPr id="39" name="TextBox 38"/>
          <p:cNvSpPr txBox="1"/>
          <p:nvPr/>
        </p:nvSpPr>
        <p:spPr>
          <a:xfrm>
            <a:off x="1179436" y="4601845"/>
            <a:ext cx="4558052" cy="492443"/>
          </a:xfrm>
          <a:prstGeom prst="rect">
            <a:avLst/>
          </a:prstGeom>
          <a:noFill/>
        </p:spPr>
        <p:txBody>
          <a:bodyPr wrap="square" rtlCol="0">
            <a:spAutoFit/>
          </a:bodyPr>
          <a:lstStyle/>
          <a:p>
            <a:r>
              <a:rPr lang="en-US" sz="1600" b="1" dirty="0"/>
              <a:t>D - </a:t>
            </a:r>
            <a:r>
              <a:rPr lang="en-US" sz="1050" dirty="0">
                <a:latin typeface="Arial" charset="0"/>
                <a:ea typeface="Arial" charset="0"/>
                <a:cs typeface="Arial" charset="0"/>
              </a:rPr>
              <a:t>SAM riboswitch (S box leader) (RF00162)</a:t>
            </a:r>
          </a:p>
          <a:p>
            <a:r>
              <a:rPr lang="en-US" sz="1000" dirty="0">
                <a:latin typeface="Arial" charset="0"/>
                <a:ea typeface="Arial" charset="0"/>
                <a:cs typeface="Arial" charset="0"/>
              </a:rPr>
              <a:t>	Length = 108	M = 4757	</a:t>
            </a:r>
            <a:r>
              <a:rPr lang="en-US" sz="1000" dirty="0" err="1">
                <a:latin typeface="Arial" charset="0"/>
                <a:ea typeface="Arial" charset="0"/>
                <a:cs typeface="Arial" charset="0"/>
              </a:rPr>
              <a:t>M</a:t>
            </a:r>
            <a:r>
              <a:rPr lang="en-US" sz="1000" baseline="-25000" dirty="0" err="1">
                <a:latin typeface="Arial" charset="0"/>
                <a:ea typeface="Arial" charset="0"/>
                <a:cs typeface="Arial" charset="0"/>
              </a:rPr>
              <a:t>eff</a:t>
            </a:r>
            <a:r>
              <a:rPr lang="en-US" sz="1000" dirty="0">
                <a:latin typeface="Arial" charset="0"/>
                <a:ea typeface="Arial" charset="0"/>
                <a:cs typeface="Arial" charset="0"/>
              </a:rPr>
              <a:t> = 585.7</a:t>
            </a:r>
          </a:p>
        </p:txBody>
      </p:sp>
    </p:spTree>
    <p:extLst>
      <p:ext uri="{BB962C8B-B14F-4D97-AF65-F5344CB8AC3E}">
        <p14:creationId xmlns:p14="http://schemas.microsoft.com/office/powerpoint/2010/main" val="1384089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9788" y="908927"/>
            <a:ext cx="5375082" cy="1631216"/>
          </a:xfrm>
          <a:prstGeom prst="rect">
            <a:avLst/>
          </a:prstGeom>
          <a:noFill/>
        </p:spPr>
        <p:txBody>
          <a:bodyPr wrap="square" rtlCol="0">
            <a:spAutoFit/>
          </a:bodyPr>
          <a:lstStyle/>
          <a:p>
            <a:r>
              <a:rPr lang="en-US" sz="2000" b="1" dirty="0" smtClean="0">
                <a:latin typeface="Times New Roman" charset="0"/>
                <a:ea typeface="Times New Roman" charset="0"/>
                <a:cs typeface="Times New Roman" charset="0"/>
              </a:rPr>
              <a:t>APPENDIX</a:t>
            </a:r>
          </a:p>
          <a:p>
            <a:endParaRPr lang="en-US" sz="2000" b="1" dirty="0" smtClean="0">
              <a:latin typeface="Times New Roman" charset="0"/>
              <a:ea typeface="Times New Roman" charset="0"/>
              <a:cs typeface="Times New Roman" charset="0"/>
            </a:endParaRPr>
          </a:p>
          <a:p>
            <a:pPr algn="just"/>
            <a:r>
              <a:rPr lang="en-US" sz="1200" dirty="0" smtClean="0">
                <a:latin typeface="Times New Roman" charset="0"/>
                <a:ea typeface="Times New Roman" charset="0"/>
                <a:cs typeface="Times New Roman" charset="0"/>
              </a:rPr>
              <a:t>Here we show the results from each MLP trained on the other </a:t>
            </a:r>
            <a:r>
              <a:rPr lang="en-US" sz="1200" dirty="0" err="1" smtClean="0">
                <a:latin typeface="Times New Roman" charset="0"/>
                <a:ea typeface="Times New Roman" charset="0"/>
                <a:cs typeface="Times New Roman" charset="0"/>
              </a:rPr>
              <a:t>Rfam</a:t>
            </a:r>
            <a:r>
              <a:rPr lang="en-US" sz="1200" dirty="0" smtClean="0">
                <a:latin typeface="Times New Roman" charset="0"/>
                <a:ea typeface="Times New Roman" charset="0"/>
                <a:cs typeface="Times New Roman" charset="0"/>
              </a:rPr>
              <a:t> families tested that are not in the main text. Below are </a:t>
            </a:r>
            <a:r>
              <a:rPr lang="en-US" sz="1200" dirty="0" err="1" smtClean="0">
                <a:latin typeface="Times New Roman" charset="0"/>
                <a:ea typeface="Times New Roman" charset="0"/>
                <a:cs typeface="Times New Roman" charset="0"/>
              </a:rPr>
              <a:t>SoM</a:t>
            </a:r>
            <a:r>
              <a:rPr lang="en-US" sz="1200" dirty="0" smtClean="0">
                <a:latin typeface="Times New Roman" charset="0"/>
                <a:ea typeface="Times New Roman" charset="0"/>
                <a:cs typeface="Times New Roman" charset="0"/>
              </a:rPr>
              <a:t> scores from a trained MLP compared to WC annotations, </a:t>
            </a:r>
            <a:r>
              <a:rPr lang="en-US" sz="1200" dirty="0" err="1" smtClean="0">
                <a:latin typeface="Times New Roman" charset="0"/>
                <a:ea typeface="Times New Roman" charset="0"/>
                <a:cs typeface="Times New Roman" charset="0"/>
              </a:rPr>
              <a:t>Infernal’s</a:t>
            </a:r>
            <a:r>
              <a:rPr lang="en-US" sz="1200" dirty="0" smtClean="0">
                <a:latin typeface="Times New Roman" charset="0"/>
                <a:ea typeface="Times New Roman" charset="0"/>
                <a:cs typeface="Times New Roman" charset="0"/>
              </a:rPr>
              <a:t> SS prediction, R-scape’s base pair prediction and the ranked TPR graph comparing an MLP’s performance to R-scape’s. See main text figures for legends</a:t>
            </a:r>
            <a:endParaRPr lang="en-US" sz="1200" dirty="0">
              <a:latin typeface="Times New Roman" charset="0"/>
              <a:ea typeface="Times New Roman" charset="0"/>
              <a:cs typeface="Times New Roman"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570" y="3591792"/>
            <a:ext cx="5943600" cy="5943600"/>
          </a:xfrm>
          <a:prstGeom prst="rect">
            <a:avLst/>
          </a:prstGeom>
        </p:spPr>
      </p:pic>
      <p:sp>
        <p:nvSpPr>
          <p:cNvPr id="4" name="TextBox 3"/>
          <p:cNvSpPr txBox="1"/>
          <p:nvPr/>
        </p:nvSpPr>
        <p:spPr>
          <a:xfrm>
            <a:off x="1089788" y="2710405"/>
            <a:ext cx="5436518" cy="523220"/>
          </a:xfrm>
          <a:prstGeom prst="rect">
            <a:avLst/>
          </a:prstGeom>
          <a:noFill/>
        </p:spPr>
        <p:txBody>
          <a:bodyPr wrap="square" rtlCol="0">
            <a:spAutoFit/>
          </a:bodyPr>
          <a:lstStyle/>
          <a:p>
            <a:r>
              <a:rPr lang="en-US" sz="1600" b="1" dirty="0" smtClean="0">
                <a:latin typeface="Arial" charset="0"/>
                <a:ea typeface="Arial" charset="0"/>
                <a:cs typeface="Arial" charset="0"/>
              </a:rPr>
              <a:t>RF00017 - Metazoan </a:t>
            </a:r>
            <a:r>
              <a:rPr lang="en-US" sz="1600" b="1" dirty="0">
                <a:latin typeface="Arial" charset="0"/>
                <a:ea typeface="Arial" charset="0"/>
                <a:cs typeface="Arial" charset="0"/>
              </a:rPr>
              <a:t>signal recognition particle RNA </a:t>
            </a:r>
            <a:endParaRPr lang="en-US" sz="1600" b="1" dirty="0">
              <a:latin typeface="Arial" charset="0"/>
              <a:ea typeface="Arial" charset="0"/>
              <a:cs typeface="Arial" charset="0"/>
            </a:endParaRPr>
          </a:p>
          <a:p>
            <a:endParaRPr lang="en-US" sz="1200" dirty="0">
              <a:latin typeface="Arial" charset="0"/>
              <a:ea typeface="Arial" charset="0"/>
              <a:cs typeface="Arial" charset="0"/>
            </a:endParaRPr>
          </a:p>
        </p:txBody>
      </p:sp>
    </p:spTree>
    <p:extLst>
      <p:ext uri="{BB962C8B-B14F-4D97-AF65-F5344CB8AC3E}">
        <p14:creationId xmlns:p14="http://schemas.microsoft.com/office/powerpoint/2010/main" val="1444563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570" y="2222147"/>
            <a:ext cx="5943600" cy="5943600"/>
          </a:xfrm>
          <a:prstGeom prst="rect">
            <a:avLst/>
          </a:prstGeom>
        </p:spPr>
      </p:pic>
      <p:sp>
        <p:nvSpPr>
          <p:cNvPr id="3" name="TextBox 2"/>
          <p:cNvSpPr txBox="1"/>
          <p:nvPr/>
        </p:nvSpPr>
        <p:spPr>
          <a:xfrm>
            <a:off x="1089788" y="1340760"/>
            <a:ext cx="5436518" cy="523220"/>
          </a:xfrm>
          <a:prstGeom prst="rect">
            <a:avLst/>
          </a:prstGeom>
          <a:noFill/>
        </p:spPr>
        <p:txBody>
          <a:bodyPr wrap="square" rtlCol="0">
            <a:spAutoFit/>
          </a:bodyPr>
          <a:lstStyle/>
          <a:p>
            <a:r>
              <a:rPr lang="en-US" sz="1600" b="1" dirty="0" smtClean="0">
                <a:latin typeface="Arial" charset="0"/>
                <a:ea typeface="Arial" charset="0"/>
                <a:cs typeface="Arial" charset="0"/>
              </a:rPr>
              <a:t>RF00017 - Metazoan </a:t>
            </a:r>
            <a:r>
              <a:rPr lang="en-US" sz="1600" b="1" dirty="0">
                <a:latin typeface="Arial" charset="0"/>
                <a:ea typeface="Arial" charset="0"/>
                <a:cs typeface="Arial" charset="0"/>
              </a:rPr>
              <a:t>signal recognition particle RNA </a:t>
            </a:r>
            <a:endParaRPr lang="en-US" sz="1600" b="1" dirty="0">
              <a:latin typeface="Arial" charset="0"/>
              <a:ea typeface="Arial" charset="0"/>
              <a:cs typeface="Arial" charset="0"/>
            </a:endParaRPr>
          </a:p>
          <a:p>
            <a:endParaRPr lang="en-US" sz="1200" dirty="0">
              <a:latin typeface="Arial" charset="0"/>
              <a:ea typeface="Arial" charset="0"/>
              <a:cs typeface="Arial" charset="0"/>
            </a:endParaRPr>
          </a:p>
        </p:txBody>
      </p:sp>
    </p:spTree>
    <p:extLst>
      <p:ext uri="{BB962C8B-B14F-4D97-AF65-F5344CB8AC3E}">
        <p14:creationId xmlns:p14="http://schemas.microsoft.com/office/powerpoint/2010/main" val="109920034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3739</TotalTime>
  <Words>503</Words>
  <Application>Microsoft Macintosh PowerPoint</Application>
  <PresentationFormat>Custom</PresentationFormat>
  <Paragraphs>52</Paragraphs>
  <Slides>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Calibri</vt:lpstr>
      <vt:lpstr>Calibri Light</vt: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23</cp:revision>
  <cp:lastPrinted>2019-03-14T23:06:21Z</cp:lastPrinted>
  <dcterms:created xsi:type="dcterms:W3CDTF">2019-03-06T01:38:28Z</dcterms:created>
  <dcterms:modified xsi:type="dcterms:W3CDTF">2019-03-15T01:24:18Z</dcterms:modified>
</cp:coreProperties>
</file>

<file path=docProps/thumbnail.jpeg>
</file>